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318" r:id="rId2"/>
    <p:sldId id="319" r:id="rId3"/>
    <p:sldId id="330" r:id="rId4"/>
    <p:sldId id="327" r:id="rId5"/>
    <p:sldId id="334" r:id="rId6"/>
    <p:sldId id="337" r:id="rId7"/>
    <p:sldId id="355" r:id="rId8"/>
    <p:sldId id="357" r:id="rId9"/>
    <p:sldId id="358" r:id="rId10"/>
    <p:sldId id="359" r:id="rId11"/>
    <p:sldId id="332" r:id="rId12"/>
    <p:sldId id="333" r:id="rId13"/>
    <p:sldId id="346" r:id="rId14"/>
    <p:sldId id="347" r:id="rId15"/>
    <p:sldId id="340" r:id="rId16"/>
    <p:sldId id="348" r:id="rId17"/>
    <p:sldId id="339" r:id="rId18"/>
    <p:sldId id="350" r:id="rId19"/>
    <p:sldId id="354" r:id="rId20"/>
    <p:sldId id="351" r:id="rId21"/>
    <p:sldId id="352" r:id="rId22"/>
    <p:sldId id="353" r:id="rId23"/>
    <p:sldId id="335" r:id="rId24"/>
    <p:sldId id="345" r:id="rId25"/>
    <p:sldId id="328"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lotte Ric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842B"/>
    <a:srgbClr val="E0911A"/>
    <a:srgbClr val="7F7F7F"/>
    <a:srgbClr val="00C1C1"/>
    <a:srgbClr val="E29B50"/>
    <a:srgbClr val="009999"/>
    <a:srgbClr val="92C740"/>
    <a:srgbClr val="92D050"/>
    <a:srgbClr val="393939"/>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72" autoAdjust="0"/>
    <p:restoredTop sz="99796" autoAdjust="0"/>
  </p:normalViewPr>
  <p:slideViewPr>
    <p:cSldViewPr>
      <p:cViewPr>
        <p:scale>
          <a:sx n="85" d="100"/>
          <a:sy n="85" d="100"/>
        </p:scale>
        <p:origin x="-480"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8" d="100"/>
          <a:sy n="58" d="100"/>
        </p:scale>
        <p:origin x="-2720"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5AAA3B8-A832-438E-B891-3422CEB218FF}" type="datetimeFigureOut">
              <a:rPr lang="en-US" smtClean="0"/>
              <a:t>6/16/2016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8D21365-54F5-45EF-B938-94D5A4024556}" type="slidenum">
              <a:rPr lang="en-US" smtClean="0"/>
              <a:t>‹#›</a:t>
            </a:fld>
            <a:endParaRPr lang="en-US" dirty="0"/>
          </a:p>
        </p:txBody>
      </p:sp>
    </p:spTree>
    <p:extLst>
      <p:ext uri="{BB962C8B-B14F-4D97-AF65-F5344CB8AC3E}">
        <p14:creationId xmlns:p14="http://schemas.microsoft.com/office/powerpoint/2010/main" val="3646957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21365-54F5-45EF-B938-94D5A4024556}" type="slidenum">
              <a:rPr lang="en-US" smtClean="0"/>
              <a:t>1</a:t>
            </a:fld>
            <a:endParaRPr lang="en-US" dirty="0"/>
          </a:p>
        </p:txBody>
      </p:sp>
    </p:spTree>
    <p:extLst>
      <p:ext uri="{BB962C8B-B14F-4D97-AF65-F5344CB8AC3E}">
        <p14:creationId xmlns:p14="http://schemas.microsoft.com/office/powerpoint/2010/main" val="3545218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smtClean="0"/>
          </a:p>
        </p:txBody>
      </p:sp>
      <p:sp>
        <p:nvSpPr>
          <p:cNvPr id="4" name="Slide Number Placeholder 3"/>
          <p:cNvSpPr>
            <a:spLocks noGrp="1"/>
          </p:cNvSpPr>
          <p:nvPr>
            <p:ph type="sldNum" sz="quarter" idx="10"/>
          </p:nvPr>
        </p:nvSpPr>
        <p:spPr/>
        <p:txBody>
          <a:bodyPr/>
          <a:lstStyle/>
          <a:p>
            <a:fld id="{18D21365-54F5-45EF-B938-94D5A4024556}" type="slidenum">
              <a:rPr lang="en-US" smtClean="0"/>
              <a:t>10</a:t>
            </a:fld>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8D21365-54F5-45EF-B938-94D5A4024556}" type="slidenum">
              <a:rPr lang="en-US" smtClean="0"/>
              <a:t>11</a:t>
            </a:fld>
            <a:endParaRPr lang="en-US" dirty="0"/>
          </a:p>
        </p:txBody>
      </p:sp>
    </p:spTree>
    <p:extLst>
      <p:ext uri="{BB962C8B-B14F-4D97-AF65-F5344CB8AC3E}">
        <p14:creationId xmlns:p14="http://schemas.microsoft.com/office/powerpoint/2010/main" val="616784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21365-54F5-45EF-B938-94D5A4024556}" type="slidenum">
              <a:rPr lang="en-US" smtClean="0"/>
              <a:t>12</a:t>
            </a:fld>
            <a:endParaRPr lang="en-US" dirty="0"/>
          </a:p>
        </p:txBody>
      </p:sp>
    </p:spTree>
    <p:extLst>
      <p:ext uri="{BB962C8B-B14F-4D97-AF65-F5344CB8AC3E}">
        <p14:creationId xmlns:p14="http://schemas.microsoft.com/office/powerpoint/2010/main" val="616784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8D21365-54F5-45EF-B938-94D5A4024556}" type="slidenum">
              <a:rPr lang="en-US" smtClean="0"/>
              <a:t>13</a:t>
            </a:fld>
            <a:endParaRPr lang="en-US" dirty="0"/>
          </a:p>
        </p:txBody>
      </p:sp>
      <p:sp>
        <p:nvSpPr>
          <p:cNvPr id="5" name="Notes Placeholder 4"/>
          <p:cNvSpPr>
            <a:spLocks noGrp="1"/>
          </p:cNvSpPr>
          <p:nvPr>
            <p:ph type="body" sz="quarter" idx="11"/>
          </p:nvPr>
        </p:nvSpPr>
        <p:spPr/>
        <p:txBody>
          <a:bodyPr/>
          <a:lstStyle/>
          <a:p>
            <a:endParaRPr lang="en-US" dirty="0"/>
          </a:p>
        </p:txBody>
      </p:sp>
      <p:sp>
        <p:nvSpPr>
          <p:cNvPr id="6" name="Notes Placeholder 5"/>
          <p:cNvSpPr>
            <a:spLocks noGrp="1"/>
          </p:cNvSpPr>
          <p:nvPr>
            <p:ph type="body" idx="1"/>
          </p:nvPr>
        </p:nvSpPr>
        <p:spPr/>
        <p:txBody>
          <a:bodyPr/>
          <a:lstStyle/>
          <a:p>
            <a:r>
              <a:rPr lang="en-US" sz="1200" kern="1200" dirty="0" smtClean="0">
                <a:solidFill>
                  <a:schemeClr val="tx1"/>
                </a:solidFill>
                <a:effectLst/>
                <a:latin typeface="+mn-lt"/>
                <a:ea typeface="+mn-ea"/>
                <a:cs typeface="+mn-cs"/>
              </a:rPr>
              <a:t>Our Agenda:</a:t>
            </a:r>
          </a:p>
          <a:p>
            <a:r>
              <a:rPr lang="en-US" sz="1200" kern="1200" dirty="0" smtClean="0">
                <a:solidFill>
                  <a:schemeClr val="tx1"/>
                </a:solidFill>
                <a:effectLst/>
                <a:latin typeface="+mn-lt"/>
                <a:ea typeface="+mn-ea"/>
                <a:cs typeface="+mn-cs"/>
              </a:rPr>
              <a:t>-Welcome &amp; Introductions: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know that Byron Rushing will be there and he and other public officials should be formally acknowledged. Also acknowledge Kara Eliot-Ortega from Office of Arts &amp; Culture if she attends. Others that need to be acknowledged? I do like the idea of having everyone quickly say their name and affiliation, if the group is not too large and people don’t start adding more than that.</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Brief History CR NOTE: I think that we need this to be a bit scripted so we get it right. Maybe here, the focus should be on the cultural district legislation. This was in the RFP and in the grant application. MCC Cultural District Initiative was authorized by an act of the MA state legislature in 2010 and started in April 2011. According to MCC, this program is built on the evidence that a thriving creative sector is one of our Commonwealth's most powerful economic development assets. Since that time, 32 communities across the state have been designated cultural districts including two in Boston: Fenway Cultural District and the Literary Cultural District. In Roxbury, several community stakeholders, including the RNC and Common Thread Coalition and many of you here tonight, have discussed and taken some steps toward seeking this designation for Roxbury. So, I like the idea of talking about it as a </a:t>
            </a:r>
            <a:r>
              <a:rPr lang="en-US" sz="1200" kern="1200" dirty="0" err="1" smtClean="0">
                <a:solidFill>
                  <a:schemeClr val="tx1"/>
                </a:solidFill>
                <a:effectLst/>
                <a:latin typeface="+mn-lt"/>
                <a:ea typeface="+mn-ea"/>
                <a:cs typeface="+mn-cs"/>
              </a:rPr>
              <a:t>relaunch</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Could then add this part now, or find a place for it later: </a:t>
            </a:r>
            <a:r>
              <a:rPr lang="en-US" sz="1200" kern="1200" dirty="0" smtClean="0">
                <a:solidFill>
                  <a:schemeClr val="tx1"/>
                </a:solidFill>
                <a:effectLst/>
                <a:latin typeface="+mn-lt"/>
                <a:ea typeface="+mn-ea"/>
                <a:cs typeface="+mn-cs"/>
              </a:rPr>
              <a:t>Across the state, cultural districts have brought together organization into collaborative governance structure so they can work together effectively to brand and market their cultural assets and set goals that respond to community need. In August 2015, HH, MPDC, and TACC (orgs that had worked together on the neighborhood component of the Whittier Choice Neighborhood Initiative) started to come together for biweekly conversations.. Initially, we sought to apply for an NEA Our Town grant for place-making activities on </a:t>
            </a:r>
            <a:r>
              <a:rPr lang="en-US" sz="1200" kern="1200" dirty="0" err="1" smtClean="0">
                <a:solidFill>
                  <a:schemeClr val="tx1"/>
                </a:solidFill>
                <a:effectLst/>
                <a:latin typeface="+mn-lt"/>
                <a:ea typeface="+mn-ea"/>
                <a:cs typeface="+mn-cs"/>
              </a:rPr>
              <a:t>Ruggles</a:t>
            </a:r>
            <a:r>
              <a:rPr lang="en-US" sz="1200" kern="1200" dirty="0" smtClean="0">
                <a:solidFill>
                  <a:schemeClr val="tx1"/>
                </a:solidFill>
                <a:effectLst/>
                <a:latin typeface="+mn-lt"/>
                <a:ea typeface="+mn-ea"/>
                <a:cs typeface="+mn-cs"/>
              </a:rPr>
              <a:t> Street. When that did not move forward, we started to think about the relationship between arts and culture and community planning in Roxbury. In the Fall of 2015, we looked at best practices in cultural districts across the country, conducted interviews with cultural districts in Boston and across the state, and applied for funding.  We were fortunate to very quickly receive $25K from The Catalyst Fund (pooled funding from The Boston Foundation, the </a:t>
            </a:r>
            <a:r>
              <a:rPr lang="en-US" sz="1200" kern="1200" dirty="0" err="1" smtClean="0">
                <a:solidFill>
                  <a:schemeClr val="tx1"/>
                </a:solidFill>
                <a:effectLst/>
                <a:latin typeface="+mn-lt"/>
                <a:ea typeface="+mn-ea"/>
                <a:cs typeface="+mn-cs"/>
              </a:rPr>
              <a:t>Kresge</a:t>
            </a:r>
            <a:r>
              <a:rPr lang="en-US" sz="1200" kern="1200" dirty="0" smtClean="0">
                <a:solidFill>
                  <a:schemeClr val="tx1"/>
                </a:solidFill>
                <a:effectLst/>
                <a:latin typeface="+mn-lt"/>
                <a:ea typeface="+mn-ea"/>
                <a:cs typeface="+mn-cs"/>
              </a:rPr>
              <a:t> Foundation, The </a:t>
            </a:r>
            <a:r>
              <a:rPr lang="en-US" sz="1200" kern="1200" dirty="0" err="1" smtClean="0">
                <a:solidFill>
                  <a:schemeClr val="tx1"/>
                </a:solidFill>
                <a:effectLst/>
                <a:latin typeface="+mn-lt"/>
                <a:ea typeface="+mn-ea"/>
                <a:cs typeface="+mn-cs"/>
              </a:rPr>
              <a:t>Hyams</a:t>
            </a:r>
            <a:r>
              <a:rPr lang="en-US" sz="1200" kern="1200" dirty="0" smtClean="0">
                <a:solidFill>
                  <a:schemeClr val="tx1"/>
                </a:solidFill>
                <a:effectLst/>
                <a:latin typeface="+mn-lt"/>
                <a:ea typeface="+mn-ea"/>
                <a:cs typeface="+mn-cs"/>
              </a:rPr>
              <a:t> Foundation, and the United Way). Interestingly that The Catalyst Fund was set up to help nonprofits create strong joint ventures. So while tonight you see the logos of HH, MPDC, and TACC attached to this project, we hope that this is the last time you will see just three organizations and this will expand rapidly and that many of you and your organizations will lend your time, energy in resources to this collaborative effort.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Process: I made a four pronged approach: Community Engagement, Cultural Assets</a:t>
            </a:r>
            <a:r>
              <a:rPr lang="en-US" sz="1200" kern="1200" baseline="0" dirty="0" smtClean="0">
                <a:solidFill>
                  <a:schemeClr val="tx1"/>
                </a:solidFill>
                <a:effectLst/>
                <a:latin typeface="+mn-lt"/>
                <a:ea typeface="+mn-ea"/>
                <a:cs typeface="+mn-cs"/>
              </a:rPr>
              <a:t> and Mapping (and other benchmark data), Identifying Goals, and Shared Governance.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-Next Steps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smtClean="0"/>
          </a:p>
        </p:txBody>
      </p:sp>
      <p:sp>
        <p:nvSpPr>
          <p:cNvPr id="4" name="Slide Number Placeholder 3"/>
          <p:cNvSpPr>
            <a:spLocks noGrp="1"/>
          </p:cNvSpPr>
          <p:nvPr>
            <p:ph type="sldNum" sz="quarter" idx="10"/>
          </p:nvPr>
        </p:nvSpPr>
        <p:spPr/>
        <p:txBody>
          <a:bodyPr/>
          <a:lstStyle/>
          <a:p>
            <a:fld id="{18D21365-54F5-45EF-B938-94D5A4024556}" type="slidenum">
              <a:rPr lang="en-US" smtClean="0"/>
              <a:t>14</a:t>
            </a:fld>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18D21365-54F5-45EF-B938-94D5A4024556}" type="slidenum">
              <a:rPr lang="en-US" smtClean="0"/>
              <a:t>15</a:t>
            </a:fld>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21365-54F5-45EF-B938-94D5A4024556}" type="slidenum">
              <a:rPr lang="en-US" smtClean="0"/>
              <a:t>16</a:t>
            </a:fld>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18D21365-54F5-45EF-B938-94D5A4024556}" type="slidenum">
              <a:rPr lang="en-US" smtClean="0"/>
              <a:t>17</a:t>
            </a:fld>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18D21365-54F5-45EF-B938-94D5A4024556}" type="slidenum">
              <a:rPr lang="en-US" smtClean="0"/>
              <a:t>18</a:t>
            </a:fld>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18D21365-54F5-45EF-B938-94D5A4024556}" type="slidenum">
              <a:rPr lang="en-US" smtClean="0"/>
              <a:t>19</a:t>
            </a:fld>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8D21365-54F5-45EF-B938-94D5A4024556}" type="slidenum">
              <a:rPr lang="en-US" smtClean="0"/>
              <a:t>2</a:t>
            </a:fld>
            <a:endParaRPr lang="en-US" dirty="0"/>
          </a:p>
        </p:txBody>
      </p:sp>
      <p:sp>
        <p:nvSpPr>
          <p:cNvPr id="5" name="Notes Placeholder 4"/>
          <p:cNvSpPr>
            <a:spLocks noGrp="1"/>
          </p:cNvSpPr>
          <p:nvPr>
            <p:ph type="body" sz="quarter" idx="11"/>
          </p:nvPr>
        </p:nvSpPr>
        <p:spPr/>
        <p:txBody>
          <a:bodyPr/>
          <a:lstStyle/>
          <a:p>
            <a:endParaRPr lang="en-US" dirty="0"/>
          </a:p>
        </p:txBody>
      </p:sp>
      <p:sp>
        <p:nvSpPr>
          <p:cNvPr id="6" name="Notes Placeholder 5"/>
          <p:cNvSpPr>
            <a:spLocks noGrp="1"/>
          </p:cNvSpPr>
          <p:nvPr>
            <p:ph type="body" idx="1"/>
          </p:nvPr>
        </p:nvSpPr>
        <p:spPr/>
        <p:txBody>
          <a:bodyPr/>
          <a:lstStyle/>
          <a:p>
            <a:r>
              <a:rPr lang="en-US" sz="1200" kern="1200" dirty="0" smtClean="0">
                <a:solidFill>
                  <a:schemeClr val="tx1"/>
                </a:solidFill>
                <a:effectLst/>
                <a:latin typeface="+mn-lt"/>
                <a:ea typeface="+mn-ea"/>
                <a:cs typeface="+mn-cs"/>
              </a:rPr>
              <a:t>Our Agenda:</a:t>
            </a:r>
          </a:p>
          <a:p>
            <a:r>
              <a:rPr lang="en-US" sz="1200" kern="1200" dirty="0" smtClean="0">
                <a:solidFill>
                  <a:schemeClr val="tx1"/>
                </a:solidFill>
                <a:effectLst/>
                <a:latin typeface="+mn-lt"/>
                <a:ea typeface="+mn-ea"/>
                <a:cs typeface="+mn-cs"/>
              </a:rPr>
              <a:t>-Welcome &amp; Introductions: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know that Byron Rushing will be there and he and other public officials should be formally acknowledged. Also acknowledge Kara Eliot-Ortega from Office of Arts &amp; Culture if she attends. Others that need to be acknowledged? I do like the idea of having everyone quickly say their name and affiliation, if the group is not too large and people don’t start adding more than that.</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Brief History CR NOTE: I think that we need this to be a bit scripted so we get it right. Maybe here, the focus should be on the cultural district legislation. This was in the RFP and in the grant application. MCC Cultural District Initiative was authorized by an act of the MA state legislature in 2010 and started in April 2011. According to MCC, this program is built on the evidence that a thriving creative sector is one of our Commonwealth's most powerful economic development assets. Since that time, 32 communities across the state have been designated cultural districts including two in Boston: Fenway Cultural District and the Literary Cultural District. In Roxbury, several community stakeholders, including the RNC and Common Thread Coalition and many of you here tonight, have discussed and taken some steps toward seeking this designation for Roxbury. So, I like the idea of talking about it as a </a:t>
            </a:r>
            <a:r>
              <a:rPr lang="en-US" sz="1200" kern="1200" dirty="0" err="1" smtClean="0">
                <a:solidFill>
                  <a:schemeClr val="tx1"/>
                </a:solidFill>
                <a:effectLst/>
                <a:latin typeface="+mn-lt"/>
                <a:ea typeface="+mn-ea"/>
                <a:cs typeface="+mn-cs"/>
              </a:rPr>
              <a:t>relaunch</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Could then add this part now, or find a place for it later: </a:t>
            </a:r>
            <a:r>
              <a:rPr lang="en-US" sz="1200" kern="1200" dirty="0" smtClean="0">
                <a:solidFill>
                  <a:schemeClr val="tx1"/>
                </a:solidFill>
                <a:effectLst/>
                <a:latin typeface="+mn-lt"/>
                <a:ea typeface="+mn-ea"/>
                <a:cs typeface="+mn-cs"/>
              </a:rPr>
              <a:t>Across the state, cultural districts have brought together organization into collaborative governance structure so they can work together effectively to brand and market their cultural assets and set goals that respond to community need. In August 2015, HH, MPDC, and TACC (orgs that had worked together on the neighborhood component of the Whittier Choice Neighborhood Initiative) started to come together for biweekly conversations.. Initially, we sought to apply for an NEA Our Town grant for place-making activities on </a:t>
            </a:r>
            <a:r>
              <a:rPr lang="en-US" sz="1200" kern="1200" dirty="0" err="1" smtClean="0">
                <a:solidFill>
                  <a:schemeClr val="tx1"/>
                </a:solidFill>
                <a:effectLst/>
                <a:latin typeface="+mn-lt"/>
                <a:ea typeface="+mn-ea"/>
                <a:cs typeface="+mn-cs"/>
              </a:rPr>
              <a:t>Ruggles</a:t>
            </a:r>
            <a:r>
              <a:rPr lang="en-US" sz="1200" kern="1200" dirty="0" smtClean="0">
                <a:solidFill>
                  <a:schemeClr val="tx1"/>
                </a:solidFill>
                <a:effectLst/>
                <a:latin typeface="+mn-lt"/>
                <a:ea typeface="+mn-ea"/>
                <a:cs typeface="+mn-cs"/>
              </a:rPr>
              <a:t> Street. When that did not move forward, we started to think about the relationship between arts and culture and community planning in Roxbury. In the Fall of 2015, we looked at best practices in cultural districts across the country, conducted interviews with cultural districts in Boston and across the state, and applied for funding.  We were fortunate to very quickly receive $25K from The Catalyst Fund (pooled funding from The Boston Foundation, the </a:t>
            </a:r>
            <a:r>
              <a:rPr lang="en-US" sz="1200" kern="1200" dirty="0" err="1" smtClean="0">
                <a:solidFill>
                  <a:schemeClr val="tx1"/>
                </a:solidFill>
                <a:effectLst/>
                <a:latin typeface="+mn-lt"/>
                <a:ea typeface="+mn-ea"/>
                <a:cs typeface="+mn-cs"/>
              </a:rPr>
              <a:t>Kresge</a:t>
            </a:r>
            <a:r>
              <a:rPr lang="en-US" sz="1200" kern="1200" dirty="0" smtClean="0">
                <a:solidFill>
                  <a:schemeClr val="tx1"/>
                </a:solidFill>
                <a:effectLst/>
                <a:latin typeface="+mn-lt"/>
                <a:ea typeface="+mn-ea"/>
                <a:cs typeface="+mn-cs"/>
              </a:rPr>
              <a:t> Foundation, The </a:t>
            </a:r>
            <a:r>
              <a:rPr lang="en-US" sz="1200" kern="1200" dirty="0" err="1" smtClean="0">
                <a:solidFill>
                  <a:schemeClr val="tx1"/>
                </a:solidFill>
                <a:effectLst/>
                <a:latin typeface="+mn-lt"/>
                <a:ea typeface="+mn-ea"/>
                <a:cs typeface="+mn-cs"/>
              </a:rPr>
              <a:t>Hyams</a:t>
            </a:r>
            <a:r>
              <a:rPr lang="en-US" sz="1200" kern="1200" dirty="0" smtClean="0">
                <a:solidFill>
                  <a:schemeClr val="tx1"/>
                </a:solidFill>
                <a:effectLst/>
                <a:latin typeface="+mn-lt"/>
                <a:ea typeface="+mn-ea"/>
                <a:cs typeface="+mn-cs"/>
              </a:rPr>
              <a:t> Foundation, and the United Way). Interestingly that The Catalyst Fund was set up to help nonprofits create strong joint ventures. So while tonight you see the logos of HH, MPDC, and TACC attached to this project, we hope that this is the last time you will see just three organizations and this will expand rapidly and that many of you and your organizations will lend your time, energy in resources to this collaborative effort.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Process: I made a four pronged approach: Community Engagement, Cultural Assets</a:t>
            </a:r>
            <a:r>
              <a:rPr lang="en-US" sz="1200" kern="1200" baseline="0" dirty="0" smtClean="0">
                <a:solidFill>
                  <a:schemeClr val="tx1"/>
                </a:solidFill>
                <a:effectLst/>
                <a:latin typeface="+mn-lt"/>
                <a:ea typeface="+mn-ea"/>
                <a:cs typeface="+mn-cs"/>
              </a:rPr>
              <a:t> and Mapping (and other benchmark data), Identifying Goals, and Shared Governance.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-Next Steps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18D21365-54F5-45EF-B938-94D5A4024556}" type="slidenum">
              <a:rPr lang="en-US" smtClean="0"/>
              <a:t>20</a:t>
            </a:fld>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18D21365-54F5-45EF-B938-94D5A4024556}" type="slidenum">
              <a:rPr lang="en-US" smtClean="0"/>
              <a:t>21</a:t>
            </a:fld>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18D21365-54F5-45EF-B938-94D5A4024556}" type="slidenum">
              <a:rPr lang="en-US" smtClean="0"/>
              <a:t>22</a:t>
            </a:fld>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8D21365-54F5-45EF-B938-94D5A4024556}" type="slidenum">
              <a:rPr lang="en-US" smtClean="0"/>
              <a:t>23</a:t>
            </a:fld>
            <a:endParaRPr lang="en-US" dirty="0"/>
          </a:p>
        </p:txBody>
      </p:sp>
      <p:sp>
        <p:nvSpPr>
          <p:cNvPr id="5" name="Notes Placeholder 4"/>
          <p:cNvSpPr>
            <a:spLocks noGrp="1"/>
          </p:cNvSpPr>
          <p:nvPr>
            <p:ph type="body" sz="quarter" idx="11"/>
          </p:nvPr>
        </p:nvSpPr>
        <p:spPr/>
        <p:txBody>
          <a:bodyPr/>
          <a:lstStyle/>
          <a:p>
            <a:endParaRPr lang="en-US" dirty="0"/>
          </a:p>
        </p:txBody>
      </p:sp>
      <p:sp>
        <p:nvSpPr>
          <p:cNvPr id="6" name="Notes Placeholder 5"/>
          <p:cNvSpPr>
            <a:spLocks noGrp="1"/>
          </p:cNvSpPr>
          <p:nvPr>
            <p:ph type="body" idx="1"/>
          </p:nvPr>
        </p:nvSpPr>
        <p:spPr/>
        <p:txBody>
          <a:bodyPr/>
          <a:lstStyle/>
          <a:p>
            <a:r>
              <a:rPr lang="en-US" sz="1200" kern="1200" dirty="0" smtClean="0">
                <a:solidFill>
                  <a:schemeClr val="tx1"/>
                </a:solidFill>
                <a:effectLst/>
                <a:latin typeface="+mn-lt"/>
                <a:ea typeface="+mn-ea"/>
                <a:cs typeface="+mn-cs"/>
              </a:rPr>
              <a:t>Background needs to be changed</a:t>
            </a:r>
            <a:r>
              <a:rPr lang="en-US" sz="1200" kern="1200" baseline="0" dirty="0" smtClean="0">
                <a:solidFill>
                  <a:schemeClr val="tx1"/>
                </a:solidFill>
                <a:effectLst/>
                <a:latin typeface="+mn-lt"/>
                <a:ea typeface="+mn-ea"/>
                <a:cs typeface="+mn-cs"/>
              </a:rPr>
              <a:t> to white.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while tonight you see the logos of HH, MPDC, and TACC attached to this project, we hope that this is the last time you will see just three organizations and this will expand rapidly and that many of you and your organizations will lend your time, energy in resources to this collaborative effort.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smtClean="0"/>
          </a:p>
        </p:txBody>
      </p:sp>
      <p:sp>
        <p:nvSpPr>
          <p:cNvPr id="4" name="Slide Number Placeholder 3"/>
          <p:cNvSpPr>
            <a:spLocks noGrp="1"/>
          </p:cNvSpPr>
          <p:nvPr>
            <p:ph type="sldNum" sz="quarter" idx="10"/>
          </p:nvPr>
        </p:nvSpPr>
        <p:spPr/>
        <p:txBody>
          <a:bodyPr/>
          <a:lstStyle/>
          <a:p>
            <a:fld id="{18D21365-54F5-45EF-B938-94D5A4024556}" type="slidenum">
              <a:rPr lang="en-US" smtClean="0"/>
              <a:t>24</a:t>
            </a:fld>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21365-54F5-45EF-B938-94D5A4024556}" type="slidenum">
              <a:rPr lang="en-US" smtClean="0"/>
              <a:t>25</a:t>
            </a:fld>
            <a:endParaRPr lang="en-US" dirty="0"/>
          </a:p>
        </p:txBody>
      </p:sp>
    </p:spTree>
    <p:extLst>
      <p:ext uri="{BB962C8B-B14F-4D97-AF65-F5344CB8AC3E}">
        <p14:creationId xmlns:p14="http://schemas.microsoft.com/office/powerpoint/2010/main" val="592638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18D21365-54F5-45EF-B938-94D5A4024556}" type="slidenum">
              <a:rPr lang="en-US" smtClean="0"/>
              <a:t>3</a:t>
            </a:fld>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smtClean="0"/>
          </a:p>
          <a:p>
            <a:endParaRPr lang="en-US" dirty="0"/>
          </a:p>
        </p:txBody>
      </p:sp>
      <p:sp>
        <p:nvSpPr>
          <p:cNvPr id="4" name="Slide Number Placeholder 3"/>
          <p:cNvSpPr>
            <a:spLocks noGrp="1"/>
          </p:cNvSpPr>
          <p:nvPr>
            <p:ph type="sldNum" sz="quarter" idx="10"/>
          </p:nvPr>
        </p:nvSpPr>
        <p:spPr/>
        <p:txBody>
          <a:bodyPr/>
          <a:lstStyle/>
          <a:p>
            <a:fld id="{18D21365-54F5-45EF-B938-94D5A4024556}" type="slidenum">
              <a:rPr lang="en-US" smtClean="0"/>
              <a:t>4</a:t>
            </a:fld>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21365-54F5-45EF-B938-94D5A4024556}" type="slidenum">
              <a:rPr lang="en-US" smtClean="0"/>
              <a:t>5</a:t>
            </a:fld>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21365-54F5-45EF-B938-94D5A4024556}" type="slidenum">
              <a:rPr lang="en-US" smtClean="0"/>
              <a:t>6</a:t>
            </a:fld>
            <a:endParaRPr lang="en-US" dirty="0"/>
          </a:p>
        </p:txBody>
      </p:sp>
    </p:spTree>
    <p:extLst>
      <p:ext uri="{BB962C8B-B14F-4D97-AF65-F5344CB8AC3E}">
        <p14:creationId xmlns:p14="http://schemas.microsoft.com/office/powerpoint/2010/main" val="616784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smtClean="0"/>
          </a:p>
        </p:txBody>
      </p:sp>
      <p:sp>
        <p:nvSpPr>
          <p:cNvPr id="4" name="Slide Number Placeholder 3"/>
          <p:cNvSpPr>
            <a:spLocks noGrp="1"/>
          </p:cNvSpPr>
          <p:nvPr>
            <p:ph type="sldNum" sz="quarter" idx="10"/>
          </p:nvPr>
        </p:nvSpPr>
        <p:spPr/>
        <p:txBody>
          <a:bodyPr/>
          <a:lstStyle/>
          <a:p>
            <a:fld id="{18D21365-54F5-45EF-B938-94D5A4024556}" type="slidenum">
              <a:rPr lang="en-US" smtClean="0"/>
              <a:t>7</a:t>
            </a:fld>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smtClean="0"/>
          </a:p>
        </p:txBody>
      </p:sp>
      <p:sp>
        <p:nvSpPr>
          <p:cNvPr id="4" name="Slide Number Placeholder 3"/>
          <p:cNvSpPr>
            <a:spLocks noGrp="1"/>
          </p:cNvSpPr>
          <p:nvPr>
            <p:ph type="sldNum" sz="quarter" idx="10"/>
          </p:nvPr>
        </p:nvSpPr>
        <p:spPr/>
        <p:txBody>
          <a:bodyPr/>
          <a:lstStyle/>
          <a:p>
            <a:fld id="{18D21365-54F5-45EF-B938-94D5A4024556}" type="slidenum">
              <a:rPr lang="en-US" smtClean="0"/>
              <a:t>8</a:t>
            </a:fld>
            <a:endParaRPr lang="en-US" dirty="0"/>
          </a:p>
        </p:txBody>
      </p:sp>
    </p:spTree>
    <p:extLst>
      <p:ext uri="{BB962C8B-B14F-4D97-AF65-F5344CB8AC3E}">
        <p14:creationId xmlns:p14="http://schemas.microsoft.com/office/powerpoint/2010/main" val="1400219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smtClean="0"/>
          </a:p>
        </p:txBody>
      </p:sp>
      <p:sp>
        <p:nvSpPr>
          <p:cNvPr id="4" name="Slide Number Placeholder 3"/>
          <p:cNvSpPr>
            <a:spLocks noGrp="1"/>
          </p:cNvSpPr>
          <p:nvPr>
            <p:ph type="sldNum" sz="quarter" idx="10"/>
          </p:nvPr>
        </p:nvSpPr>
        <p:spPr/>
        <p:txBody>
          <a:bodyPr/>
          <a:lstStyle/>
          <a:p>
            <a:fld id="{18D21365-54F5-45EF-B938-94D5A4024556}" type="slidenum">
              <a:rPr lang="en-US" smtClean="0"/>
              <a:t>9</a:t>
            </a:fld>
            <a:endParaRPr lang="en-US" dirty="0"/>
          </a:p>
        </p:txBody>
      </p:sp>
    </p:spTree>
    <p:extLst>
      <p:ext uri="{BB962C8B-B14F-4D97-AF65-F5344CB8AC3E}">
        <p14:creationId xmlns:p14="http://schemas.microsoft.com/office/powerpoint/2010/main" val="1400219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8F93F19-C85D-4335-8A7C-E990B06B410F}" type="datetimeFigureOut">
              <a:rPr lang="en-US" smtClean="0"/>
              <a:t>6/16/2016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7E25C-0323-4E76-AD7B-25AAD84D8FC2}"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F93F19-C85D-4335-8A7C-E990B06B410F}" type="datetimeFigureOut">
              <a:rPr lang="en-US" smtClean="0"/>
              <a:t>6/16/2016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7E25C-0323-4E76-AD7B-25AAD84D8FC2}"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F93F19-C85D-4335-8A7C-E990B06B410F}" type="datetimeFigureOut">
              <a:rPr lang="en-US" smtClean="0"/>
              <a:t>6/16/2016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7E25C-0323-4E76-AD7B-25AAD84D8FC2}"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38F93F19-C85D-4335-8A7C-E990B06B410F}" type="datetimeFigureOut">
              <a:rPr lang="en-US" smtClean="0"/>
              <a:t>6/16/2016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E7E25C-0323-4E76-AD7B-25AAD84D8FC2}" type="slidenum">
              <a:rPr lang="en-US" smtClean="0"/>
              <a:t>‹#›</a:t>
            </a:fld>
            <a:endParaRPr lang="en-US" dirty="0"/>
          </a:p>
        </p:txBody>
      </p:sp>
      <p:sp>
        <p:nvSpPr>
          <p:cNvPr id="7" name="TextBox 6"/>
          <p:cNvSpPr txBox="1"/>
          <p:nvPr userDrawn="1"/>
        </p:nvSpPr>
        <p:spPr>
          <a:xfrm>
            <a:off x="8949765" y="26894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58031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F93F19-C85D-4335-8A7C-E990B06B410F}" type="datetimeFigureOut">
              <a:rPr lang="en-US" smtClean="0"/>
              <a:t>6/16/2016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7E25C-0323-4E76-AD7B-25AAD84D8FC2}"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F93F19-C85D-4335-8A7C-E990B06B410F}" type="datetimeFigureOut">
              <a:rPr lang="en-US" smtClean="0"/>
              <a:t>6/16/2016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7E25C-0323-4E76-AD7B-25AAD84D8FC2}"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8F93F19-C85D-4335-8A7C-E990B06B410F}" type="datetimeFigureOut">
              <a:rPr lang="en-US" smtClean="0"/>
              <a:t>6/16/2016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E7E25C-0323-4E76-AD7B-25AAD84D8FC2}"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8F93F19-C85D-4335-8A7C-E990B06B410F}" type="datetimeFigureOut">
              <a:rPr lang="en-US" smtClean="0"/>
              <a:t>6/16/2016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E7E25C-0323-4E76-AD7B-25AAD84D8FC2}"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F93F19-C85D-4335-8A7C-E990B06B410F}" type="datetimeFigureOut">
              <a:rPr lang="en-US" smtClean="0"/>
              <a:t>6/16/2016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E7E25C-0323-4E76-AD7B-25AAD84D8FC2}"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F93F19-C85D-4335-8A7C-E990B06B410F}" type="datetimeFigureOut">
              <a:rPr lang="en-US" smtClean="0"/>
              <a:t>6/16/2016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E7E25C-0323-4E76-AD7B-25AAD84D8FC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F93F19-C85D-4335-8A7C-E990B06B410F}" type="datetimeFigureOut">
              <a:rPr lang="en-US" smtClean="0"/>
              <a:t>6/16/2016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E7E25C-0323-4E76-AD7B-25AAD84D8FC2}"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F93F19-C85D-4335-8A7C-E990B06B410F}" type="datetimeFigureOut">
              <a:rPr lang="en-US" smtClean="0"/>
              <a:t>6/16/2016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E7E25C-0323-4E76-AD7B-25AAD84D8FC2}"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p:cNvSpPr/>
          <p:nvPr/>
        </p:nvSpPr>
        <p:spPr>
          <a:xfrm>
            <a:off x="0" y="220786"/>
            <a:ext cx="9144000" cy="365760"/>
          </a:xfrm>
          <a:prstGeom prst="rect">
            <a:avLst/>
          </a:prstGeom>
          <a:solidFill>
            <a:srgbClr val="DA8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a:solidFill>
            <a:schemeClr val="bg1"/>
          </a:solidFill>
          <a:ln>
            <a:solidFill>
              <a:srgbClr val="92C740"/>
            </a:solidFill>
          </a:ln>
        </p:spPr>
        <p:txBody>
          <a:bodyPr vert="horz" lIns="91440" tIns="45720" rIns="91440" bIns="45720" rtlCol="0" anchor="ctr"/>
          <a:lstStyle>
            <a:lvl1pPr algn="l">
              <a:defRPr sz="1200">
                <a:solidFill>
                  <a:srgbClr val="FFFFFF"/>
                </a:solidFill>
              </a:defRPr>
            </a:lvl1pPr>
          </a:lstStyle>
          <a:p>
            <a:fld id="{38F93F19-C85D-4335-8A7C-E990B06B410F}" type="datetimeFigureOut">
              <a:rPr lang="en-US" smtClean="0"/>
              <a:t>6/16/2016</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E7E7E25C-0323-4E76-AD7B-25AAD84D8FC2}"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jpe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hyperlink" Target="https://www.natickcenter.org/user/registe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g"/><Relationship Id="rId3" Type="http://schemas.openxmlformats.org/officeDocument/2006/relationships/image" Target="../media/image3.jpe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Roxbury-Cultural-District-in-Dudley-Square-Eliot-Square-1277284815633798/?fref=nf" TargetMode="External"/><Relationship Id="rId7"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www.roxburyculturaldistrict.org" TargetMode="External"/><Relationship Id="rId5" Type="http://schemas.openxmlformats.org/officeDocument/2006/relationships/image" Target="../media/image34.png"/><Relationship Id="rId4" Type="http://schemas.openxmlformats.org/officeDocument/2006/relationships/hyperlink" Target="http://www.twitter.com/roxburycultur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83058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sp>
        <p:nvSpPr>
          <p:cNvPr id="5" name="TextBox 4"/>
          <p:cNvSpPr txBox="1"/>
          <p:nvPr/>
        </p:nvSpPr>
        <p:spPr>
          <a:xfrm>
            <a:off x="0" y="3002280"/>
            <a:ext cx="9144000" cy="1722120"/>
          </a:xfrm>
          <a:prstGeom prst="rect">
            <a:avLst/>
          </a:prstGeom>
          <a:solidFill>
            <a:srgbClr val="DA942B"/>
          </a:solidFill>
        </p:spPr>
        <p:txBody>
          <a:bodyPr wrap="square" rtlCol="0">
            <a:spAutoFit/>
          </a:bodyPr>
          <a:lstStyle/>
          <a:p>
            <a:endParaRPr lang="en-US" dirty="0"/>
          </a:p>
        </p:txBody>
      </p:sp>
      <p:sp>
        <p:nvSpPr>
          <p:cNvPr id="4" name="TextBox 3"/>
          <p:cNvSpPr txBox="1"/>
          <p:nvPr/>
        </p:nvSpPr>
        <p:spPr>
          <a:xfrm>
            <a:off x="2286000" y="1524000"/>
            <a:ext cx="4724400" cy="4247317"/>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pic>
        <p:nvPicPr>
          <p:cNvPr id="3" name="Picture 2" descr="Screen Shot 2016-06-15 at 10.52.13 P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057400" y="372972"/>
            <a:ext cx="4892214" cy="6485028"/>
          </a:xfrm>
          <a:prstGeom prst="rect">
            <a:avLst/>
          </a:prstGeom>
        </p:spPr>
      </p:pic>
    </p:spTree>
    <p:extLst>
      <p:ext uri="{BB962C8B-B14F-4D97-AF65-F5344CB8AC3E}">
        <p14:creationId xmlns:p14="http://schemas.microsoft.com/office/powerpoint/2010/main" val="3818362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38691"/>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grpSp>
        <p:nvGrpSpPr>
          <p:cNvPr id="7" name="Group 6"/>
          <p:cNvGrpSpPr/>
          <p:nvPr/>
        </p:nvGrpSpPr>
        <p:grpSpPr>
          <a:xfrm>
            <a:off x="-2" y="762000"/>
            <a:ext cx="9144004" cy="762000"/>
            <a:chOff x="990596" y="582642"/>
            <a:chExt cx="9144004" cy="762000"/>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93542"/>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
        <p:nvSpPr>
          <p:cNvPr id="5" name="Rectangle 4"/>
          <p:cNvSpPr/>
          <p:nvPr/>
        </p:nvSpPr>
        <p:spPr>
          <a:xfrm>
            <a:off x="76200" y="2133600"/>
            <a:ext cx="4495800" cy="553998"/>
          </a:xfrm>
          <a:prstGeom prst="rect">
            <a:avLst/>
          </a:prstGeom>
        </p:spPr>
        <p:txBody>
          <a:bodyPr wrap="square">
            <a:spAutoFit/>
          </a:bodyPr>
          <a:lstStyle/>
          <a:p>
            <a:pPr marL="171450" lvl="0" indent="-171450">
              <a:buFont typeface="Arial"/>
              <a:buChar char="•"/>
            </a:pPr>
            <a:endParaRPr lang="en-US" sz="1200" dirty="0" smtClean="0"/>
          </a:p>
          <a:p>
            <a:endParaRPr lang="en-US" dirty="0"/>
          </a:p>
        </p:txBody>
      </p:sp>
      <p:sp>
        <p:nvSpPr>
          <p:cNvPr id="2" name="Rectangle 1"/>
          <p:cNvSpPr/>
          <p:nvPr/>
        </p:nvSpPr>
        <p:spPr>
          <a:xfrm>
            <a:off x="2125348" y="1219200"/>
            <a:ext cx="4700326" cy="523220"/>
          </a:xfrm>
          <a:prstGeom prst="rect">
            <a:avLst/>
          </a:prstGeom>
        </p:spPr>
        <p:txBody>
          <a:bodyPr wrap="none">
            <a:spAutoFit/>
          </a:bodyPr>
          <a:lstStyle/>
          <a:p>
            <a:pPr algn="ctr"/>
            <a:r>
              <a:rPr lang="en-US" sz="2800" b="1" dirty="0">
                <a:solidFill>
                  <a:srgbClr val="DA842B"/>
                </a:solidFill>
              </a:rPr>
              <a:t>Draft </a:t>
            </a:r>
            <a:r>
              <a:rPr lang="en-US" sz="2800" b="1" dirty="0" smtClean="0">
                <a:solidFill>
                  <a:srgbClr val="DA842B"/>
                </a:solidFill>
              </a:rPr>
              <a:t>Goals and Strategies</a:t>
            </a:r>
            <a:endParaRPr lang="en-US" sz="2800" b="1" dirty="0">
              <a:solidFill>
                <a:srgbClr val="DA842B"/>
              </a:solidFill>
            </a:endParaRPr>
          </a:p>
        </p:txBody>
      </p:sp>
      <p:sp>
        <p:nvSpPr>
          <p:cNvPr id="9" name="TextBox 8"/>
          <p:cNvSpPr txBox="1"/>
          <p:nvPr/>
        </p:nvSpPr>
        <p:spPr>
          <a:xfrm>
            <a:off x="228600" y="1731764"/>
            <a:ext cx="3561111" cy="2154436"/>
          </a:xfrm>
          <a:prstGeom prst="rect">
            <a:avLst/>
          </a:prstGeom>
          <a:noFill/>
        </p:spPr>
        <p:txBody>
          <a:bodyPr wrap="square" rtlCol="0">
            <a:spAutoFit/>
          </a:bodyPr>
          <a:lstStyle/>
          <a:p>
            <a:r>
              <a:rPr lang="en-US" sz="1600" dirty="0" smtClean="0">
                <a:solidFill>
                  <a:srgbClr val="DA842B"/>
                </a:solidFill>
              </a:rPr>
              <a:t>Goal 1: Assets and Programming</a:t>
            </a:r>
          </a:p>
          <a:p>
            <a:r>
              <a:rPr lang="en-US" sz="1600" dirty="0" smtClean="0"/>
              <a:t>Increase the capacity of the cultural district to share and celebrate its cultural assets.</a:t>
            </a:r>
          </a:p>
          <a:p>
            <a:pPr marL="285750" indent="-285750">
              <a:buFont typeface="Arial" panose="020B0604020202020204" pitchFamily="34" charset="0"/>
              <a:buChar char="•"/>
            </a:pPr>
            <a:r>
              <a:rPr lang="en-US" sz="1400" dirty="0" smtClean="0"/>
              <a:t>Branding and Marketing</a:t>
            </a:r>
          </a:p>
          <a:p>
            <a:pPr marL="285750" indent="-285750">
              <a:buFont typeface="Arial" panose="020B0604020202020204" pitchFamily="34" charset="0"/>
              <a:buChar char="•"/>
            </a:pPr>
            <a:r>
              <a:rPr lang="en-US" sz="1400" dirty="0" smtClean="0"/>
              <a:t>Calendar</a:t>
            </a:r>
          </a:p>
          <a:p>
            <a:pPr marL="285750" indent="-285750">
              <a:buFont typeface="Arial" panose="020B0604020202020204" pitchFamily="34" charset="0"/>
              <a:buChar char="•"/>
            </a:pPr>
            <a:r>
              <a:rPr lang="en-US" sz="1400" dirty="0" smtClean="0"/>
              <a:t>Programming and Events</a:t>
            </a:r>
          </a:p>
          <a:p>
            <a:pPr marL="285750" indent="-285750">
              <a:buFont typeface="Arial" panose="020B0604020202020204" pitchFamily="34" charset="0"/>
              <a:buChar char="•"/>
            </a:pPr>
            <a:r>
              <a:rPr lang="en-US" sz="1400" dirty="0" smtClean="0"/>
              <a:t>Youth Participation</a:t>
            </a:r>
          </a:p>
          <a:p>
            <a:pPr marL="285750" indent="-285750">
              <a:buFont typeface="Arial" panose="020B0604020202020204" pitchFamily="34" charset="0"/>
              <a:buChar char="•"/>
            </a:pPr>
            <a:r>
              <a:rPr lang="en-US" sz="1400" dirty="0" smtClean="0"/>
              <a:t>Technology</a:t>
            </a:r>
            <a:endParaRPr lang="en-US" sz="1400" dirty="0"/>
          </a:p>
        </p:txBody>
      </p:sp>
      <p:sp>
        <p:nvSpPr>
          <p:cNvPr id="12" name="Rectangle 11"/>
          <p:cNvSpPr/>
          <p:nvPr/>
        </p:nvSpPr>
        <p:spPr>
          <a:xfrm>
            <a:off x="4267200" y="1676400"/>
            <a:ext cx="4572000" cy="2369880"/>
          </a:xfrm>
          <a:prstGeom prst="rect">
            <a:avLst/>
          </a:prstGeom>
        </p:spPr>
        <p:txBody>
          <a:bodyPr wrap="square">
            <a:spAutoFit/>
          </a:bodyPr>
          <a:lstStyle/>
          <a:p>
            <a:r>
              <a:rPr lang="en-US" sz="1600" dirty="0">
                <a:solidFill>
                  <a:srgbClr val="DA842B"/>
                </a:solidFill>
              </a:rPr>
              <a:t>Goal </a:t>
            </a:r>
            <a:r>
              <a:rPr lang="en-US" sz="1600" dirty="0" smtClean="0">
                <a:solidFill>
                  <a:srgbClr val="DA842B"/>
                </a:solidFill>
              </a:rPr>
              <a:t>2: Economic Development</a:t>
            </a:r>
          </a:p>
          <a:p>
            <a:r>
              <a:rPr lang="en-US" sz="1600" dirty="0"/>
              <a:t>U</a:t>
            </a:r>
            <a:r>
              <a:rPr lang="en-US" sz="1600" dirty="0" smtClean="0"/>
              <a:t>se arts and culture to stimulate inclusive economic development and increase the amount of money spent and circulated in Roxbury. </a:t>
            </a:r>
          </a:p>
          <a:p>
            <a:pPr marL="285750" indent="-285750">
              <a:buFont typeface="Arial" panose="020B0604020202020204" pitchFamily="34" charset="0"/>
              <a:buChar char="•"/>
            </a:pPr>
            <a:r>
              <a:rPr lang="en-US" sz="1400" dirty="0" smtClean="0"/>
              <a:t>Existing Businesses</a:t>
            </a:r>
            <a:endParaRPr lang="en-US" sz="1400" dirty="0"/>
          </a:p>
          <a:p>
            <a:pPr marL="285750" indent="-285750">
              <a:buFont typeface="Arial" panose="020B0604020202020204" pitchFamily="34" charset="0"/>
              <a:buChar char="•"/>
            </a:pPr>
            <a:r>
              <a:rPr lang="en-US" sz="1400" dirty="0" smtClean="0"/>
              <a:t>Weekends and Evenings</a:t>
            </a:r>
            <a:endParaRPr lang="en-US" sz="1400" dirty="0"/>
          </a:p>
          <a:p>
            <a:pPr marL="285750" indent="-285750">
              <a:buFont typeface="Arial" panose="020B0604020202020204" pitchFamily="34" charset="0"/>
              <a:buChar char="•"/>
            </a:pPr>
            <a:r>
              <a:rPr lang="en-US" sz="1400" dirty="0" smtClean="0"/>
              <a:t>Climate of Inclusive Economic Growth</a:t>
            </a:r>
            <a:endParaRPr lang="en-US" sz="1400" dirty="0"/>
          </a:p>
          <a:p>
            <a:pPr marL="285750" indent="-285750">
              <a:buFont typeface="Arial" panose="020B0604020202020204" pitchFamily="34" charset="0"/>
              <a:buChar char="•"/>
            </a:pPr>
            <a:r>
              <a:rPr lang="en-US" sz="1400" dirty="0" smtClean="0"/>
              <a:t>Support Artists</a:t>
            </a:r>
          </a:p>
          <a:p>
            <a:pPr marL="285750" indent="-285750">
              <a:buFont typeface="Arial" panose="020B0604020202020204" pitchFamily="34" charset="0"/>
              <a:buChar char="•"/>
            </a:pPr>
            <a:r>
              <a:rPr lang="en-US" sz="1400" dirty="0" smtClean="0"/>
              <a:t>Create Opportunities for Artists</a:t>
            </a:r>
          </a:p>
          <a:p>
            <a:pPr marL="285750" indent="-285750">
              <a:buFont typeface="Arial" panose="020B0604020202020204" pitchFamily="34" charset="0"/>
              <a:buChar char="•"/>
            </a:pPr>
            <a:r>
              <a:rPr lang="en-US" sz="1400" dirty="0" smtClean="0"/>
              <a:t>New Investment</a:t>
            </a:r>
          </a:p>
        </p:txBody>
      </p:sp>
      <p:sp>
        <p:nvSpPr>
          <p:cNvPr id="14" name="Rectangle 13"/>
          <p:cNvSpPr/>
          <p:nvPr/>
        </p:nvSpPr>
        <p:spPr>
          <a:xfrm>
            <a:off x="228600" y="4114800"/>
            <a:ext cx="3886200" cy="2646878"/>
          </a:xfrm>
          <a:prstGeom prst="rect">
            <a:avLst/>
          </a:prstGeom>
        </p:spPr>
        <p:txBody>
          <a:bodyPr wrap="square">
            <a:spAutoFit/>
          </a:bodyPr>
          <a:lstStyle/>
          <a:p>
            <a:r>
              <a:rPr lang="en-US" sz="1600" dirty="0">
                <a:solidFill>
                  <a:srgbClr val="DA842B"/>
                </a:solidFill>
              </a:rPr>
              <a:t>Goal </a:t>
            </a:r>
            <a:r>
              <a:rPr lang="en-US" sz="1600" dirty="0" smtClean="0">
                <a:solidFill>
                  <a:srgbClr val="DA842B"/>
                </a:solidFill>
              </a:rPr>
              <a:t>3: Built Environment</a:t>
            </a:r>
            <a:endParaRPr lang="en-US" sz="1600" dirty="0">
              <a:solidFill>
                <a:srgbClr val="DA842B"/>
              </a:solidFill>
            </a:endParaRPr>
          </a:p>
          <a:p>
            <a:r>
              <a:rPr lang="en-US" sz="1600" dirty="0" smtClean="0"/>
              <a:t>Safeguard and construct the physical spaces needed to both preserve history and ensure a voice for arts and culture in physical planning and infrastructure improvements. </a:t>
            </a:r>
          </a:p>
          <a:p>
            <a:pPr marL="285750" indent="-285750">
              <a:buFont typeface="Arial" panose="020B0604020202020204" pitchFamily="34" charset="0"/>
              <a:buChar char="•"/>
            </a:pPr>
            <a:r>
              <a:rPr lang="en-US" sz="1400" dirty="0" smtClean="0"/>
              <a:t>Preserve Buildings and Memories</a:t>
            </a:r>
            <a:endParaRPr lang="en-US" sz="1400" dirty="0"/>
          </a:p>
          <a:p>
            <a:pPr marL="285750" indent="-285750">
              <a:buFont typeface="Arial" panose="020B0604020202020204" pitchFamily="34" charset="0"/>
              <a:buChar char="•"/>
            </a:pPr>
            <a:r>
              <a:rPr lang="en-US" sz="1400" dirty="0" smtClean="0"/>
              <a:t>Activate Assets</a:t>
            </a:r>
          </a:p>
          <a:p>
            <a:pPr marL="285750" indent="-285750">
              <a:buFont typeface="Arial" panose="020B0604020202020204" pitchFamily="34" charset="0"/>
              <a:buChar char="•"/>
            </a:pPr>
            <a:r>
              <a:rPr lang="en-US" sz="1400" dirty="0" smtClean="0"/>
              <a:t>Physical Spaces</a:t>
            </a:r>
          </a:p>
          <a:p>
            <a:pPr marL="285750" indent="-285750">
              <a:buFont typeface="Arial" panose="020B0604020202020204" pitchFamily="34" charset="0"/>
              <a:buChar char="•"/>
            </a:pPr>
            <a:r>
              <a:rPr lang="en-US" sz="1400" dirty="0" smtClean="0"/>
              <a:t>Local and City-Wide Planning</a:t>
            </a:r>
          </a:p>
          <a:p>
            <a:pPr marL="285750" indent="-285750">
              <a:buFont typeface="Arial" panose="020B0604020202020204" pitchFamily="34" charset="0"/>
              <a:buChar char="•"/>
            </a:pPr>
            <a:r>
              <a:rPr lang="en-US" sz="1400" dirty="0" smtClean="0"/>
              <a:t>Developers</a:t>
            </a:r>
            <a:endParaRPr lang="en-US" sz="1400" dirty="0"/>
          </a:p>
        </p:txBody>
      </p:sp>
      <p:sp>
        <p:nvSpPr>
          <p:cNvPr id="15" name="Rectangle 14"/>
          <p:cNvSpPr/>
          <p:nvPr/>
        </p:nvSpPr>
        <p:spPr>
          <a:xfrm>
            <a:off x="4191000" y="4038600"/>
            <a:ext cx="4572000" cy="2769989"/>
          </a:xfrm>
          <a:prstGeom prst="rect">
            <a:avLst/>
          </a:prstGeom>
        </p:spPr>
        <p:txBody>
          <a:bodyPr>
            <a:spAutoFit/>
          </a:bodyPr>
          <a:lstStyle/>
          <a:p>
            <a:r>
              <a:rPr lang="en-US" sz="1600" dirty="0">
                <a:solidFill>
                  <a:srgbClr val="DA842B"/>
                </a:solidFill>
              </a:rPr>
              <a:t>Goal </a:t>
            </a:r>
            <a:r>
              <a:rPr lang="en-US" sz="1600" dirty="0" smtClean="0">
                <a:solidFill>
                  <a:srgbClr val="DA842B"/>
                </a:solidFill>
              </a:rPr>
              <a:t>4: Governance and Sustainability</a:t>
            </a:r>
            <a:endParaRPr lang="en-US" sz="1600" dirty="0">
              <a:solidFill>
                <a:srgbClr val="DA842B"/>
              </a:solidFill>
            </a:endParaRPr>
          </a:p>
          <a:p>
            <a:r>
              <a:rPr lang="en-US" sz="1600" dirty="0" smtClean="0"/>
              <a:t>Ensure the long-term success of the district through strong, collaborative leadership. </a:t>
            </a:r>
            <a:endParaRPr lang="en-US" sz="1600" dirty="0"/>
          </a:p>
          <a:p>
            <a:pPr marL="285750" indent="-285750">
              <a:buFont typeface="Arial" panose="020B0604020202020204" pitchFamily="34" charset="0"/>
              <a:buChar char="•"/>
            </a:pPr>
            <a:r>
              <a:rPr lang="en-US" sz="1400" dirty="0" smtClean="0"/>
              <a:t>Public and Private Entities</a:t>
            </a:r>
          </a:p>
          <a:p>
            <a:pPr marL="285750" indent="-285750">
              <a:buFont typeface="Arial" panose="020B0604020202020204" pitchFamily="34" charset="0"/>
              <a:buChar char="•"/>
            </a:pPr>
            <a:r>
              <a:rPr lang="en-US" sz="1400" dirty="0" smtClean="0"/>
              <a:t>Build on Strengths of Existing Entities</a:t>
            </a:r>
            <a:endParaRPr lang="en-US" sz="1400" dirty="0"/>
          </a:p>
          <a:p>
            <a:pPr marL="285750" indent="-285750">
              <a:buFont typeface="Arial" panose="020B0604020202020204" pitchFamily="34" charset="0"/>
              <a:buChar char="•"/>
            </a:pPr>
            <a:r>
              <a:rPr lang="en-US" sz="1400" dirty="0" smtClean="0"/>
              <a:t>Common Language</a:t>
            </a:r>
          </a:p>
          <a:p>
            <a:pPr marL="285750" indent="-285750">
              <a:buFont typeface="Arial" panose="020B0604020202020204" pitchFamily="34" charset="0"/>
              <a:buChar char="•"/>
            </a:pPr>
            <a:r>
              <a:rPr lang="en-US" sz="1400" dirty="0" smtClean="0"/>
              <a:t>Staff</a:t>
            </a:r>
          </a:p>
          <a:p>
            <a:pPr marL="285750" indent="-285750">
              <a:buFont typeface="Arial" panose="020B0604020202020204" pitchFamily="34" charset="0"/>
              <a:buChar char="•"/>
            </a:pPr>
            <a:r>
              <a:rPr lang="en-US" sz="1400" dirty="0" smtClean="0"/>
              <a:t>Membership</a:t>
            </a:r>
          </a:p>
          <a:p>
            <a:pPr marL="285750" indent="-285750">
              <a:buFont typeface="Arial" panose="020B0604020202020204" pitchFamily="34" charset="0"/>
              <a:buChar char="•"/>
            </a:pPr>
            <a:r>
              <a:rPr lang="en-US" sz="1400" dirty="0" smtClean="0"/>
              <a:t>Partnerships</a:t>
            </a:r>
          </a:p>
          <a:p>
            <a:pPr marL="285750" indent="-285750">
              <a:buFont typeface="Arial" panose="020B0604020202020204" pitchFamily="34" charset="0"/>
              <a:buChar char="•"/>
            </a:pPr>
            <a:r>
              <a:rPr lang="en-US" sz="1400" dirty="0" smtClean="0"/>
              <a:t>Establish Community Need</a:t>
            </a:r>
          </a:p>
          <a:p>
            <a:pPr marL="285750" indent="-285750">
              <a:buFont typeface="Arial" panose="020B0604020202020204" pitchFamily="34" charset="0"/>
              <a:buChar char="•"/>
            </a:pPr>
            <a:r>
              <a:rPr lang="en-US" sz="1400" dirty="0" smtClean="0"/>
              <a:t>Develop Mutually Beneficial Tools and Data</a:t>
            </a:r>
          </a:p>
          <a:p>
            <a:pPr marL="285750" indent="-285750">
              <a:buFont typeface="Arial" panose="020B0604020202020204" pitchFamily="34" charset="0"/>
              <a:buChar char="•"/>
            </a:pPr>
            <a:r>
              <a:rPr lang="en-US" sz="1400" dirty="0" smtClean="0"/>
              <a:t>Evaluate and Share Data</a:t>
            </a:r>
            <a:endParaRPr lang="en-US" sz="1400" dirty="0"/>
          </a:p>
        </p:txBody>
      </p:sp>
    </p:spTree>
    <p:extLst>
      <p:ext uri="{BB962C8B-B14F-4D97-AF65-F5344CB8AC3E}">
        <p14:creationId xmlns:p14="http://schemas.microsoft.com/office/powerpoint/2010/main" val="34409587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200400" y="457200"/>
            <a:ext cx="6063622" cy="1066800"/>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defRPr/>
            </a:pPr>
            <a:endParaRPr lang="en-US" sz="3600" dirty="0">
              <a:solidFill>
                <a:srgbClr val="7F7F7F"/>
              </a:solidFill>
              <a:latin typeface="+mn-lt"/>
              <a:ea typeface="+mn-ea"/>
              <a:cs typeface="+mn-cs"/>
            </a:endParaRPr>
          </a:p>
        </p:txBody>
      </p:sp>
      <p:sp>
        <p:nvSpPr>
          <p:cNvPr id="7" name="TextBox 6"/>
          <p:cNvSpPr txBox="1"/>
          <p:nvPr/>
        </p:nvSpPr>
        <p:spPr>
          <a:xfrm>
            <a:off x="393128" y="211655"/>
            <a:ext cx="184666" cy="369332"/>
          </a:xfrm>
          <a:prstGeom prst="rect">
            <a:avLst/>
          </a:prstGeom>
          <a:noFill/>
        </p:spPr>
        <p:txBody>
          <a:bodyPr wrap="none" rtlCol="0">
            <a:spAutoFit/>
          </a:bodyPr>
          <a:lstStyle/>
          <a:p>
            <a:endParaRPr lang="en-US" dirty="0">
              <a:solidFill>
                <a:schemeClr val="bg1"/>
              </a:solidFill>
            </a:endParaRPr>
          </a:p>
        </p:txBody>
      </p:sp>
      <p:sp>
        <p:nvSpPr>
          <p:cNvPr id="15" name="TextBox 14"/>
          <p:cNvSpPr txBox="1"/>
          <p:nvPr/>
        </p:nvSpPr>
        <p:spPr>
          <a:xfrm>
            <a:off x="6970457" y="181419"/>
            <a:ext cx="184666" cy="369332"/>
          </a:xfrm>
          <a:prstGeom prst="rect">
            <a:avLst/>
          </a:prstGeom>
          <a:noFill/>
        </p:spPr>
        <p:txBody>
          <a:bodyPr wrap="none" rtlCol="0">
            <a:spAutoFit/>
          </a:bodyPr>
          <a:lstStyle/>
          <a:p>
            <a:endParaRPr lang="en-US" dirty="0"/>
          </a:p>
        </p:txBody>
      </p:sp>
      <p:sp>
        <p:nvSpPr>
          <p:cNvPr id="13" name="TextBox 12"/>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sp>
        <p:nvSpPr>
          <p:cNvPr id="11" name="Moon 10"/>
          <p:cNvSpPr/>
          <p:nvPr/>
        </p:nvSpPr>
        <p:spPr>
          <a:xfrm>
            <a:off x="6124074" y="609600"/>
            <a:ext cx="962526" cy="6248400"/>
          </a:xfrm>
          <a:prstGeom prst="moon">
            <a:avLst>
              <a:gd name="adj" fmla="val 8271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pic>
        <p:nvPicPr>
          <p:cNvPr id="8" name="Picture 7" descr="Dudley Square-Eliot Square Cultural District-01 (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29758"/>
            <a:ext cx="9144000" cy="6428241"/>
          </a:xfrm>
          <a:prstGeom prst="rect">
            <a:avLst/>
          </a:prstGeom>
        </p:spPr>
      </p:pic>
    </p:spTree>
    <p:extLst>
      <p:ext uri="{BB962C8B-B14F-4D97-AF65-F5344CB8AC3E}">
        <p14:creationId xmlns:p14="http://schemas.microsoft.com/office/powerpoint/2010/main" val="3013812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ural_Clip_Use.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397706" y="897694"/>
            <a:ext cx="6242188" cy="5678424"/>
          </a:xfrm>
          <a:prstGeom prst="rect">
            <a:avLst/>
          </a:prstGeom>
        </p:spPr>
      </p:pic>
      <p:sp>
        <p:nvSpPr>
          <p:cNvPr id="18" name="Title 1"/>
          <p:cNvSpPr txBox="1">
            <a:spLocks/>
          </p:cNvSpPr>
          <p:nvPr/>
        </p:nvSpPr>
        <p:spPr>
          <a:xfrm>
            <a:off x="5715000" y="457200"/>
            <a:ext cx="3276600" cy="1066800"/>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defRPr/>
            </a:pPr>
            <a:r>
              <a:rPr lang="en-US" sz="2400" b="1" dirty="0" smtClean="0">
                <a:solidFill>
                  <a:srgbClr val="DA842B"/>
                </a:solidFill>
                <a:latin typeface="+mn-lt"/>
                <a:ea typeface="+mn-ea"/>
                <a:cs typeface="+mn-cs"/>
              </a:rPr>
              <a:t>Shared Governance</a:t>
            </a:r>
            <a:endParaRPr lang="en-US" sz="2400" b="1" dirty="0">
              <a:solidFill>
                <a:srgbClr val="DA842B"/>
              </a:solidFill>
              <a:latin typeface="+mn-lt"/>
              <a:ea typeface="+mn-ea"/>
              <a:cs typeface="+mn-cs"/>
            </a:endParaRPr>
          </a:p>
        </p:txBody>
      </p:sp>
      <p:sp>
        <p:nvSpPr>
          <p:cNvPr id="7" name="TextBox 6"/>
          <p:cNvSpPr txBox="1"/>
          <p:nvPr/>
        </p:nvSpPr>
        <p:spPr>
          <a:xfrm>
            <a:off x="393128" y="211655"/>
            <a:ext cx="184666" cy="369332"/>
          </a:xfrm>
          <a:prstGeom prst="rect">
            <a:avLst/>
          </a:prstGeom>
          <a:noFill/>
        </p:spPr>
        <p:txBody>
          <a:bodyPr wrap="none" rtlCol="0">
            <a:spAutoFit/>
          </a:bodyPr>
          <a:lstStyle/>
          <a:p>
            <a:endParaRPr lang="en-US" dirty="0">
              <a:solidFill>
                <a:schemeClr val="bg1"/>
              </a:solidFill>
            </a:endParaRPr>
          </a:p>
        </p:txBody>
      </p:sp>
      <p:sp>
        <p:nvSpPr>
          <p:cNvPr id="13" name="TextBox 12"/>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sp>
        <p:nvSpPr>
          <p:cNvPr id="3" name="Rectangle 2"/>
          <p:cNvSpPr/>
          <p:nvPr/>
        </p:nvSpPr>
        <p:spPr>
          <a:xfrm>
            <a:off x="5791200" y="1600200"/>
            <a:ext cx="3200400" cy="4154984"/>
          </a:xfrm>
          <a:prstGeom prst="rect">
            <a:avLst/>
          </a:prstGeom>
        </p:spPr>
        <p:txBody>
          <a:bodyPr wrap="square">
            <a:spAutoFit/>
          </a:bodyPr>
          <a:lstStyle/>
          <a:p>
            <a:r>
              <a:rPr lang="en-US" sz="2200" dirty="0"/>
              <a:t>*How do we maintain and sustain the cultural district</a:t>
            </a:r>
            <a:r>
              <a:rPr lang="en-US" sz="2200" dirty="0" smtClean="0"/>
              <a:t>?</a:t>
            </a:r>
          </a:p>
          <a:p>
            <a:endParaRPr lang="en-US" sz="2200" dirty="0"/>
          </a:p>
          <a:p>
            <a:pPr marL="342900" indent="-342900">
              <a:buFont typeface="Arial"/>
              <a:buChar char="•"/>
            </a:pPr>
            <a:r>
              <a:rPr lang="en-US" sz="2200" dirty="0" smtClean="0"/>
              <a:t>community </a:t>
            </a:r>
            <a:r>
              <a:rPr lang="en-US" sz="2200" dirty="0"/>
              <a:t>partnerships</a:t>
            </a:r>
          </a:p>
          <a:p>
            <a:pPr marL="342900" indent="-342900">
              <a:buFont typeface="Arial"/>
              <a:buChar char="•"/>
            </a:pPr>
            <a:r>
              <a:rPr lang="en-US" sz="2200" dirty="0" smtClean="0"/>
              <a:t>collective brain trust</a:t>
            </a:r>
            <a:endParaRPr lang="en-US" sz="2200" dirty="0"/>
          </a:p>
          <a:p>
            <a:pPr marL="342900" indent="-342900">
              <a:buFont typeface="Arial"/>
              <a:buChar char="•"/>
            </a:pPr>
            <a:r>
              <a:rPr lang="en-US" sz="2200" dirty="0" smtClean="0"/>
              <a:t>use </a:t>
            </a:r>
            <a:r>
              <a:rPr lang="en-US" sz="2200" dirty="0"/>
              <a:t>of logos to show collaboration</a:t>
            </a:r>
          </a:p>
          <a:p>
            <a:pPr marL="342900" indent="-342900">
              <a:buFont typeface="Arial"/>
              <a:buChar char="•"/>
            </a:pPr>
            <a:r>
              <a:rPr lang="en-US" sz="2200" dirty="0" smtClean="0"/>
              <a:t>attend </a:t>
            </a:r>
            <a:r>
              <a:rPr lang="en-US" sz="2200" dirty="0"/>
              <a:t>advisory meetings</a:t>
            </a:r>
          </a:p>
          <a:p>
            <a:pPr marL="342900" indent="-342900">
              <a:buFont typeface="Arial"/>
              <a:buChar char="•"/>
            </a:pPr>
            <a:r>
              <a:rPr lang="en-US" sz="2200" dirty="0" smtClean="0"/>
              <a:t>next </a:t>
            </a:r>
            <a:r>
              <a:rPr lang="en-US" sz="2200" dirty="0"/>
              <a:t>steps?</a:t>
            </a:r>
          </a:p>
        </p:txBody>
      </p:sp>
    </p:spTree>
    <p:extLst>
      <p:ext uri="{BB962C8B-B14F-4D97-AF65-F5344CB8AC3E}">
        <p14:creationId xmlns:p14="http://schemas.microsoft.com/office/powerpoint/2010/main" val="24780031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6670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pic>
        <p:nvPicPr>
          <p:cNvPr id="5" name="Picture 4" descr="Roxbury_Burial Ground_Us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503588"/>
            <a:ext cx="9144000" cy="2239612"/>
          </a:xfrm>
          <a:prstGeom prst="rect">
            <a:avLst/>
          </a:prstGeom>
        </p:spPr>
      </p:pic>
      <p:sp>
        <p:nvSpPr>
          <p:cNvPr id="3" name="Content Placeholder 2"/>
          <p:cNvSpPr>
            <a:spLocks noGrp="1"/>
          </p:cNvSpPr>
          <p:nvPr>
            <p:ph sz="half" idx="1"/>
          </p:nvPr>
        </p:nvSpPr>
        <p:spPr>
          <a:xfrm>
            <a:off x="381000" y="4267200"/>
            <a:ext cx="8153400" cy="2286000"/>
          </a:xfrm>
        </p:spPr>
        <p:txBody>
          <a:bodyPr>
            <a:noAutofit/>
          </a:bodyPr>
          <a:lstStyle/>
          <a:p>
            <a:pPr marL="0" indent="0" algn="ctr">
              <a:buNone/>
            </a:pPr>
            <a:r>
              <a:rPr lang="en-US" dirty="0" smtClean="0"/>
              <a:t>Outline </a:t>
            </a:r>
            <a:r>
              <a:rPr lang="en-US" dirty="0"/>
              <a:t>the plan for overseeing and managing the district and the district partnership.  </a:t>
            </a:r>
            <a:endParaRPr lang="en-US" sz="2400" dirty="0"/>
          </a:p>
        </p:txBody>
      </p:sp>
      <p:sp>
        <p:nvSpPr>
          <p:cNvPr id="8" name="TextBox 7"/>
          <p:cNvSpPr txBox="1"/>
          <p:nvPr/>
        </p:nvSpPr>
        <p:spPr>
          <a:xfrm>
            <a:off x="0" y="2590800"/>
            <a:ext cx="9144000" cy="182880"/>
          </a:xfrm>
          <a:prstGeom prst="rect">
            <a:avLst/>
          </a:prstGeom>
          <a:solidFill>
            <a:srgbClr val="DA842B"/>
          </a:solidFill>
        </p:spPr>
        <p:txBody>
          <a:bodyPr wrap="square" rtlCol="0">
            <a:spAutoFit/>
          </a:bodyPr>
          <a:lstStyle/>
          <a:p>
            <a:endParaRPr lang="en-US" dirty="0"/>
          </a:p>
        </p:txBody>
      </p:sp>
      <p:grpSp>
        <p:nvGrpSpPr>
          <p:cNvPr id="7" name="Group 6"/>
          <p:cNvGrpSpPr/>
          <p:nvPr/>
        </p:nvGrpSpPr>
        <p:grpSpPr>
          <a:xfrm>
            <a:off x="-2" y="2971800"/>
            <a:ext cx="9144004"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
        <p:nvSpPr>
          <p:cNvPr id="4" name="Rectangle 3"/>
          <p:cNvSpPr/>
          <p:nvPr/>
        </p:nvSpPr>
        <p:spPr>
          <a:xfrm>
            <a:off x="457200" y="3581400"/>
            <a:ext cx="8225754" cy="523220"/>
          </a:xfrm>
          <a:prstGeom prst="rect">
            <a:avLst/>
          </a:prstGeom>
        </p:spPr>
        <p:txBody>
          <a:bodyPr wrap="none">
            <a:spAutoFit/>
          </a:bodyPr>
          <a:lstStyle/>
          <a:p>
            <a:pPr algn="ctr"/>
            <a:r>
              <a:rPr lang="en-US" sz="2800" b="1" dirty="0" smtClean="0">
                <a:solidFill>
                  <a:srgbClr val="DA842B"/>
                </a:solidFill>
              </a:rPr>
              <a:t>MCC Public/Private Partnership &amp; Management</a:t>
            </a:r>
            <a:endParaRPr lang="en-US" sz="2800" b="1" dirty="0">
              <a:solidFill>
                <a:srgbClr val="DA842B"/>
              </a:solidFill>
            </a:endParaRPr>
          </a:p>
        </p:txBody>
      </p:sp>
    </p:spTree>
    <p:extLst>
      <p:ext uri="{BB962C8B-B14F-4D97-AF65-F5344CB8AC3E}">
        <p14:creationId xmlns:p14="http://schemas.microsoft.com/office/powerpoint/2010/main" val="2341689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ircle Pattern_Burial Ground_2.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a:ext>
            </a:extLst>
          </a:blip>
          <a:srcRect/>
          <a:stretch/>
        </p:blipFill>
        <p:spPr>
          <a:xfrm>
            <a:off x="0" y="533401"/>
            <a:ext cx="9160671" cy="3045314"/>
          </a:xfrm>
          <a:prstGeom prst="rect">
            <a:avLst/>
          </a:prstGeom>
        </p:spPr>
      </p:pic>
      <p:pic>
        <p:nvPicPr>
          <p:cNvPr id="18" name="Picture 17" descr="DL_Pattern_1.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26670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sp>
        <p:nvSpPr>
          <p:cNvPr id="3" name="Content Placeholder 2"/>
          <p:cNvSpPr>
            <a:spLocks noGrp="1"/>
          </p:cNvSpPr>
          <p:nvPr>
            <p:ph sz="half" idx="1"/>
          </p:nvPr>
        </p:nvSpPr>
        <p:spPr>
          <a:xfrm>
            <a:off x="304800" y="4038600"/>
            <a:ext cx="8534400" cy="2133600"/>
          </a:xfrm>
        </p:spPr>
        <p:txBody>
          <a:bodyPr>
            <a:noAutofit/>
          </a:bodyPr>
          <a:lstStyle/>
          <a:p>
            <a:r>
              <a:rPr lang="en-US" sz="2400" dirty="0"/>
              <a:t>H</a:t>
            </a:r>
            <a:r>
              <a:rPr lang="en-US" sz="2400" dirty="0" smtClean="0"/>
              <a:t>ow </a:t>
            </a:r>
            <a:r>
              <a:rPr lang="en-US" sz="2400" dirty="0"/>
              <a:t>decisions will be made for/by the </a:t>
            </a:r>
            <a:r>
              <a:rPr lang="en-US" sz="2400" dirty="0" smtClean="0"/>
              <a:t>district;</a:t>
            </a:r>
            <a:endParaRPr lang="en-US" sz="2400" dirty="0"/>
          </a:p>
          <a:p>
            <a:r>
              <a:rPr lang="en-US" sz="2400" dirty="0"/>
              <a:t>H</a:t>
            </a:r>
            <a:r>
              <a:rPr lang="en-US" sz="2400" dirty="0" smtClean="0"/>
              <a:t>ow </a:t>
            </a:r>
            <a:r>
              <a:rPr lang="en-US" sz="2400" dirty="0"/>
              <a:t>often the partnership will meet; </a:t>
            </a:r>
          </a:p>
          <a:p>
            <a:r>
              <a:rPr lang="en-US" sz="2400" dirty="0"/>
              <a:t>W</a:t>
            </a:r>
            <a:r>
              <a:rPr lang="en-US" sz="2400" dirty="0" smtClean="0"/>
              <a:t>hether </a:t>
            </a:r>
            <a:r>
              <a:rPr lang="en-US" sz="2400" dirty="0"/>
              <a:t>there will be a staff person assigned to administer the cultural district’s goals; and </a:t>
            </a:r>
          </a:p>
          <a:p>
            <a:r>
              <a:rPr lang="en-US" sz="2400" dirty="0"/>
              <a:t>W</a:t>
            </a:r>
            <a:r>
              <a:rPr lang="en-US" sz="2400" dirty="0" smtClean="0"/>
              <a:t>ho </a:t>
            </a:r>
            <a:r>
              <a:rPr lang="en-US" sz="2400" dirty="0"/>
              <a:t>the staff person will report to on a day to day basis.</a:t>
            </a:r>
          </a:p>
        </p:txBody>
      </p:sp>
      <p:sp>
        <p:nvSpPr>
          <p:cNvPr id="8" name="TextBox 7"/>
          <p:cNvSpPr txBox="1"/>
          <p:nvPr/>
        </p:nvSpPr>
        <p:spPr>
          <a:xfrm>
            <a:off x="0" y="2590800"/>
            <a:ext cx="9144000" cy="182880"/>
          </a:xfrm>
          <a:prstGeom prst="rect">
            <a:avLst/>
          </a:prstGeom>
          <a:solidFill>
            <a:srgbClr val="DA842B"/>
          </a:solidFill>
        </p:spPr>
        <p:txBody>
          <a:bodyPr wrap="square" rtlCol="0">
            <a:spAutoFit/>
          </a:bodyPr>
          <a:lstStyle/>
          <a:p>
            <a:endParaRPr lang="en-US" dirty="0"/>
          </a:p>
        </p:txBody>
      </p:sp>
      <p:grpSp>
        <p:nvGrpSpPr>
          <p:cNvPr id="7" name="Group 6"/>
          <p:cNvGrpSpPr/>
          <p:nvPr/>
        </p:nvGrpSpPr>
        <p:grpSpPr>
          <a:xfrm>
            <a:off x="-2" y="2971800"/>
            <a:ext cx="9144004"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Tree>
    <p:extLst>
      <p:ext uri="{BB962C8B-B14F-4D97-AF65-F5344CB8AC3E}">
        <p14:creationId xmlns:p14="http://schemas.microsoft.com/office/powerpoint/2010/main" val="18855407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572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sp>
        <p:nvSpPr>
          <p:cNvPr id="8" name="TextBox 7"/>
          <p:cNvSpPr txBox="1"/>
          <p:nvPr/>
        </p:nvSpPr>
        <p:spPr>
          <a:xfrm>
            <a:off x="0" y="381000"/>
            <a:ext cx="9144000" cy="182880"/>
          </a:xfrm>
          <a:prstGeom prst="rect">
            <a:avLst/>
          </a:prstGeom>
          <a:solidFill>
            <a:srgbClr val="DA842B"/>
          </a:solidFill>
        </p:spPr>
        <p:txBody>
          <a:bodyPr wrap="square" rtlCol="0">
            <a:spAutoFit/>
          </a:bodyPr>
          <a:lstStyle/>
          <a:p>
            <a:endParaRPr lang="en-US" dirty="0"/>
          </a:p>
        </p:txBody>
      </p:sp>
      <p:grpSp>
        <p:nvGrpSpPr>
          <p:cNvPr id="7" name="Group 6"/>
          <p:cNvGrpSpPr/>
          <p:nvPr/>
        </p:nvGrpSpPr>
        <p:grpSpPr>
          <a:xfrm>
            <a:off x="-2" y="838200"/>
            <a:ext cx="9144004"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
        <p:nvSpPr>
          <p:cNvPr id="4" name="Rectangle 3"/>
          <p:cNvSpPr/>
          <p:nvPr/>
        </p:nvSpPr>
        <p:spPr>
          <a:xfrm>
            <a:off x="2438400" y="1219200"/>
            <a:ext cx="4495800" cy="523220"/>
          </a:xfrm>
          <a:prstGeom prst="rect">
            <a:avLst/>
          </a:prstGeom>
        </p:spPr>
        <p:txBody>
          <a:bodyPr wrap="square">
            <a:spAutoFit/>
          </a:bodyPr>
          <a:lstStyle/>
          <a:p>
            <a:pPr algn="ctr"/>
            <a:r>
              <a:rPr lang="en-US" sz="2800" b="1" dirty="0" smtClean="0">
                <a:solidFill>
                  <a:srgbClr val="DA842B"/>
                </a:solidFill>
              </a:rPr>
              <a:t>Governance Structure</a:t>
            </a:r>
            <a:endParaRPr lang="en-US" sz="2800" b="1" dirty="0">
              <a:solidFill>
                <a:srgbClr val="DA842B"/>
              </a:solidFill>
            </a:endParaRPr>
          </a:p>
        </p:txBody>
      </p:sp>
      <p:sp>
        <p:nvSpPr>
          <p:cNvPr id="2" name="Rectangle 1"/>
          <p:cNvSpPr/>
          <p:nvPr/>
        </p:nvSpPr>
        <p:spPr>
          <a:xfrm>
            <a:off x="838200" y="1828800"/>
            <a:ext cx="7162800" cy="1323439"/>
          </a:xfrm>
          <a:prstGeom prst="rect">
            <a:avLst/>
          </a:prstGeom>
        </p:spPr>
        <p:txBody>
          <a:bodyPr wrap="square">
            <a:spAutoFit/>
          </a:bodyPr>
          <a:lstStyle/>
          <a:p>
            <a:pPr marL="285750" indent="-285750">
              <a:buFont typeface="Arial"/>
              <a:buChar char="•"/>
            </a:pPr>
            <a:r>
              <a:rPr lang="en-US" sz="2000" dirty="0" smtClean="0"/>
              <a:t>Board </a:t>
            </a:r>
            <a:r>
              <a:rPr lang="en-US" sz="2000" dirty="0"/>
              <a:t>of Directors: </a:t>
            </a:r>
            <a:r>
              <a:rPr lang="en-US" sz="2000" dirty="0" smtClean="0"/>
              <a:t>Size</a:t>
            </a:r>
            <a:r>
              <a:rPr lang="en-US" sz="2000" dirty="0"/>
              <a:t>? </a:t>
            </a:r>
            <a:r>
              <a:rPr lang="en-US" sz="2000" dirty="0" smtClean="0"/>
              <a:t>Length of Term?</a:t>
            </a:r>
            <a:endParaRPr lang="en-US" sz="2000" dirty="0"/>
          </a:p>
          <a:p>
            <a:pPr marL="285750" indent="-285750">
              <a:buFont typeface="Arial"/>
              <a:buChar char="•"/>
            </a:pPr>
            <a:r>
              <a:rPr lang="en-US" sz="2000" dirty="0" smtClean="0"/>
              <a:t>Executive </a:t>
            </a:r>
            <a:r>
              <a:rPr lang="en-US" sz="2000" dirty="0"/>
              <a:t>Steering Committee</a:t>
            </a:r>
          </a:p>
          <a:p>
            <a:pPr marL="285750" indent="-285750">
              <a:buFont typeface="Arial"/>
              <a:buChar char="•"/>
            </a:pPr>
            <a:r>
              <a:rPr lang="en-US" sz="2000" dirty="0" smtClean="0"/>
              <a:t>Executive </a:t>
            </a:r>
            <a:r>
              <a:rPr lang="en-US" sz="2000" dirty="0"/>
              <a:t>Director: </a:t>
            </a:r>
            <a:r>
              <a:rPr lang="en-US" sz="2000" dirty="0" smtClean="0"/>
              <a:t>Reporting </a:t>
            </a:r>
            <a:r>
              <a:rPr lang="en-US" sz="2000" dirty="0"/>
              <a:t>to?</a:t>
            </a:r>
          </a:p>
          <a:p>
            <a:pPr marL="285750" indent="-285750">
              <a:buFont typeface="Arial"/>
              <a:buChar char="•"/>
            </a:pPr>
            <a:r>
              <a:rPr lang="en-US" sz="2000" dirty="0" smtClean="0"/>
              <a:t>Number </a:t>
            </a:r>
            <a:r>
              <a:rPr lang="en-US" sz="2000" dirty="0"/>
              <a:t>of </a:t>
            </a:r>
            <a:r>
              <a:rPr lang="en-US" sz="2000" dirty="0" smtClean="0"/>
              <a:t>Board </a:t>
            </a:r>
            <a:r>
              <a:rPr lang="en-US" sz="2000" dirty="0" smtClean="0"/>
              <a:t>M</a:t>
            </a:r>
            <a:r>
              <a:rPr lang="en-US" sz="2000" dirty="0" smtClean="0"/>
              <a:t>eetings Annually?</a:t>
            </a:r>
            <a:endParaRPr lang="en-US" sz="2000" dirty="0"/>
          </a:p>
        </p:txBody>
      </p:sp>
      <p:pic>
        <p:nvPicPr>
          <p:cNvPr id="15" name="Picture 14" descr="Mural_Us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19200" y="3207013"/>
            <a:ext cx="6948573" cy="3574787"/>
          </a:xfrm>
          <a:prstGeom prst="rect">
            <a:avLst/>
          </a:prstGeom>
        </p:spPr>
      </p:pic>
    </p:spTree>
    <p:extLst>
      <p:ext uri="{BB962C8B-B14F-4D97-AF65-F5344CB8AC3E}">
        <p14:creationId xmlns:p14="http://schemas.microsoft.com/office/powerpoint/2010/main" val="3736963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334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grpSp>
        <p:nvGrpSpPr>
          <p:cNvPr id="7" name="Group 6"/>
          <p:cNvGrpSpPr/>
          <p:nvPr/>
        </p:nvGrpSpPr>
        <p:grpSpPr>
          <a:xfrm>
            <a:off x="-76202" y="838201"/>
            <a:ext cx="9372602"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
        <p:nvSpPr>
          <p:cNvPr id="9" name="TextBox 8"/>
          <p:cNvSpPr txBox="1"/>
          <p:nvPr/>
        </p:nvSpPr>
        <p:spPr>
          <a:xfrm>
            <a:off x="990600" y="1524000"/>
            <a:ext cx="7162800" cy="523220"/>
          </a:xfrm>
          <a:prstGeom prst="rect">
            <a:avLst/>
          </a:prstGeom>
          <a:noFill/>
        </p:spPr>
        <p:txBody>
          <a:bodyPr wrap="square" rtlCol="0">
            <a:spAutoFit/>
          </a:bodyPr>
          <a:lstStyle/>
          <a:p>
            <a:pPr algn="ctr"/>
            <a:r>
              <a:rPr lang="en-US" sz="2800" b="1" dirty="0" smtClean="0">
                <a:solidFill>
                  <a:srgbClr val="DA842B"/>
                </a:solidFill>
              </a:rPr>
              <a:t>Committees Chaired by Board Members</a:t>
            </a:r>
            <a:endParaRPr lang="en-US" sz="2800" b="1" dirty="0">
              <a:solidFill>
                <a:srgbClr val="DA842B"/>
              </a:solidFill>
            </a:endParaRPr>
          </a:p>
        </p:txBody>
      </p:sp>
      <p:pic>
        <p:nvPicPr>
          <p:cNvPr id="3" name="Picture 2" descr="250px-Boston_Hibernian_Hall.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29200" y="2438400"/>
            <a:ext cx="3507441" cy="4267200"/>
          </a:xfrm>
          <a:prstGeom prst="rect">
            <a:avLst/>
          </a:prstGeom>
        </p:spPr>
      </p:pic>
      <p:sp>
        <p:nvSpPr>
          <p:cNvPr id="2" name="Rectangle 1"/>
          <p:cNvSpPr/>
          <p:nvPr/>
        </p:nvSpPr>
        <p:spPr>
          <a:xfrm>
            <a:off x="609600" y="2438400"/>
            <a:ext cx="3733800" cy="2677656"/>
          </a:xfrm>
          <a:prstGeom prst="rect">
            <a:avLst/>
          </a:prstGeom>
        </p:spPr>
        <p:txBody>
          <a:bodyPr wrap="square">
            <a:spAutoFit/>
          </a:bodyPr>
          <a:lstStyle/>
          <a:p>
            <a:pPr marL="342900" indent="-342900">
              <a:buFont typeface="Arial"/>
              <a:buChar char="•"/>
            </a:pPr>
            <a:r>
              <a:rPr lang="en-US" sz="2400" dirty="0" smtClean="0"/>
              <a:t>Budget</a:t>
            </a:r>
            <a:r>
              <a:rPr lang="en-US" sz="2400" dirty="0"/>
              <a:t>/</a:t>
            </a:r>
            <a:r>
              <a:rPr lang="en-US" sz="2400" dirty="0" smtClean="0"/>
              <a:t>Finance</a:t>
            </a:r>
          </a:p>
          <a:p>
            <a:pPr marL="342900" indent="-342900">
              <a:buFont typeface="Arial"/>
              <a:buChar char="•"/>
            </a:pPr>
            <a:endParaRPr lang="en-US" sz="2400" dirty="0"/>
          </a:p>
          <a:p>
            <a:pPr marL="342900" indent="-342900">
              <a:buFont typeface="Arial"/>
              <a:buChar char="•"/>
            </a:pPr>
            <a:r>
              <a:rPr lang="en-US" sz="2400" dirty="0" smtClean="0"/>
              <a:t>Marketing</a:t>
            </a:r>
          </a:p>
          <a:p>
            <a:pPr marL="342900" indent="-342900">
              <a:buFont typeface="Arial"/>
              <a:buChar char="•"/>
            </a:pPr>
            <a:endParaRPr lang="en-US" sz="2400" dirty="0"/>
          </a:p>
          <a:p>
            <a:pPr marL="342900" indent="-342900">
              <a:buFont typeface="Arial"/>
              <a:buChar char="•"/>
            </a:pPr>
            <a:r>
              <a:rPr lang="en-US" sz="2400" dirty="0" smtClean="0"/>
              <a:t>Programming</a:t>
            </a:r>
          </a:p>
          <a:p>
            <a:pPr marL="342900" indent="-342900">
              <a:buFont typeface="Arial"/>
              <a:buChar char="•"/>
            </a:pPr>
            <a:endParaRPr lang="en-US" sz="2400" dirty="0"/>
          </a:p>
          <a:p>
            <a:pPr marL="342900" indent="-342900">
              <a:buFont typeface="Arial"/>
              <a:buChar char="•"/>
            </a:pPr>
            <a:r>
              <a:rPr lang="en-US" sz="2400" dirty="0" smtClean="0"/>
              <a:t>Event </a:t>
            </a:r>
            <a:r>
              <a:rPr lang="en-US" sz="2400" dirty="0"/>
              <a:t>Planning</a:t>
            </a:r>
          </a:p>
        </p:txBody>
      </p:sp>
    </p:spTree>
    <p:extLst>
      <p:ext uri="{BB962C8B-B14F-4D97-AF65-F5344CB8AC3E}">
        <p14:creationId xmlns:p14="http://schemas.microsoft.com/office/powerpoint/2010/main" val="1348025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572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sp>
        <p:nvSpPr>
          <p:cNvPr id="8" name="TextBox 7"/>
          <p:cNvSpPr txBox="1"/>
          <p:nvPr/>
        </p:nvSpPr>
        <p:spPr>
          <a:xfrm>
            <a:off x="0" y="381000"/>
            <a:ext cx="9144000" cy="182880"/>
          </a:xfrm>
          <a:prstGeom prst="rect">
            <a:avLst/>
          </a:prstGeom>
          <a:solidFill>
            <a:srgbClr val="DA842B"/>
          </a:solidFill>
        </p:spPr>
        <p:txBody>
          <a:bodyPr wrap="square" rtlCol="0">
            <a:spAutoFit/>
          </a:bodyPr>
          <a:lstStyle/>
          <a:p>
            <a:endParaRPr lang="en-US" dirty="0"/>
          </a:p>
        </p:txBody>
      </p:sp>
      <p:grpSp>
        <p:nvGrpSpPr>
          <p:cNvPr id="7" name="Group 6"/>
          <p:cNvGrpSpPr/>
          <p:nvPr/>
        </p:nvGrpSpPr>
        <p:grpSpPr>
          <a:xfrm>
            <a:off x="-2" y="838200"/>
            <a:ext cx="9144004"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
        <p:nvSpPr>
          <p:cNvPr id="4" name="Rectangle 3"/>
          <p:cNvSpPr/>
          <p:nvPr/>
        </p:nvSpPr>
        <p:spPr>
          <a:xfrm>
            <a:off x="1959713" y="1219200"/>
            <a:ext cx="4914326" cy="523220"/>
          </a:xfrm>
          <a:prstGeom prst="rect">
            <a:avLst/>
          </a:prstGeom>
        </p:spPr>
        <p:txBody>
          <a:bodyPr wrap="none">
            <a:spAutoFit/>
          </a:bodyPr>
          <a:lstStyle/>
          <a:p>
            <a:pPr algn="ctr"/>
            <a:r>
              <a:rPr lang="en-US" sz="2800" b="1" dirty="0" smtClean="0">
                <a:solidFill>
                  <a:srgbClr val="DA842B"/>
                </a:solidFill>
              </a:rPr>
              <a:t>Ambassadors/Stakeholders</a:t>
            </a:r>
            <a:endParaRPr lang="en-US" sz="2800" b="1" dirty="0">
              <a:solidFill>
                <a:srgbClr val="DA842B"/>
              </a:solidFill>
            </a:endParaRPr>
          </a:p>
        </p:txBody>
      </p:sp>
      <p:sp>
        <p:nvSpPr>
          <p:cNvPr id="2" name="Rectangle 1"/>
          <p:cNvSpPr/>
          <p:nvPr/>
        </p:nvSpPr>
        <p:spPr>
          <a:xfrm>
            <a:off x="838200" y="1905000"/>
            <a:ext cx="7467600" cy="1938992"/>
          </a:xfrm>
          <a:prstGeom prst="rect">
            <a:avLst/>
          </a:prstGeom>
        </p:spPr>
        <p:txBody>
          <a:bodyPr wrap="square">
            <a:spAutoFit/>
          </a:bodyPr>
          <a:lstStyle/>
          <a:p>
            <a:pPr algn="ctr"/>
            <a:r>
              <a:rPr lang="en-US" sz="2400" dirty="0" smtClean="0"/>
              <a:t>Project </a:t>
            </a:r>
            <a:r>
              <a:rPr lang="en-US" sz="2400" dirty="0"/>
              <a:t>Based Ad Hoc Working </a:t>
            </a:r>
            <a:r>
              <a:rPr lang="en-US" sz="2400" dirty="0" smtClean="0"/>
              <a:t>Groups</a:t>
            </a:r>
          </a:p>
          <a:p>
            <a:pPr algn="ctr"/>
            <a:r>
              <a:rPr lang="en-US" sz="2400" dirty="0" smtClean="0"/>
              <a:t> </a:t>
            </a:r>
            <a:endParaRPr lang="en-US" sz="2400" dirty="0"/>
          </a:p>
          <a:p>
            <a:pPr algn="ctr"/>
            <a:r>
              <a:rPr lang="en-US" sz="2400" dirty="0" smtClean="0"/>
              <a:t>Advisory Committee</a:t>
            </a:r>
          </a:p>
          <a:p>
            <a:pPr algn="ctr"/>
            <a:endParaRPr lang="en-US" sz="2400" dirty="0"/>
          </a:p>
          <a:p>
            <a:pPr algn="ctr"/>
            <a:r>
              <a:rPr lang="en-US" sz="2400" dirty="0" smtClean="0"/>
              <a:t>Members</a:t>
            </a:r>
            <a:endParaRPr lang="en-US" sz="2400" dirty="0"/>
          </a:p>
        </p:txBody>
      </p:sp>
    </p:spTree>
    <p:extLst>
      <p:ext uri="{BB962C8B-B14F-4D97-AF65-F5344CB8AC3E}">
        <p14:creationId xmlns:p14="http://schemas.microsoft.com/office/powerpoint/2010/main" val="12362045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572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sp>
        <p:nvSpPr>
          <p:cNvPr id="8" name="TextBox 7"/>
          <p:cNvSpPr txBox="1"/>
          <p:nvPr/>
        </p:nvSpPr>
        <p:spPr>
          <a:xfrm>
            <a:off x="0" y="381000"/>
            <a:ext cx="9144000" cy="182880"/>
          </a:xfrm>
          <a:prstGeom prst="rect">
            <a:avLst/>
          </a:prstGeom>
          <a:solidFill>
            <a:srgbClr val="DA842B"/>
          </a:solidFill>
        </p:spPr>
        <p:txBody>
          <a:bodyPr wrap="square" rtlCol="0">
            <a:spAutoFit/>
          </a:bodyPr>
          <a:lstStyle/>
          <a:p>
            <a:endParaRPr lang="en-US" dirty="0"/>
          </a:p>
        </p:txBody>
      </p:sp>
      <p:grpSp>
        <p:nvGrpSpPr>
          <p:cNvPr id="7" name="Group 6"/>
          <p:cNvGrpSpPr/>
          <p:nvPr/>
        </p:nvGrpSpPr>
        <p:grpSpPr>
          <a:xfrm>
            <a:off x="-2" y="838200"/>
            <a:ext cx="9144004"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
        <p:nvSpPr>
          <p:cNvPr id="4" name="Rectangle 3"/>
          <p:cNvSpPr/>
          <p:nvPr/>
        </p:nvSpPr>
        <p:spPr>
          <a:xfrm>
            <a:off x="2097177" y="1219200"/>
            <a:ext cx="4639411" cy="523220"/>
          </a:xfrm>
          <a:prstGeom prst="rect">
            <a:avLst/>
          </a:prstGeom>
        </p:spPr>
        <p:txBody>
          <a:bodyPr wrap="none">
            <a:spAutoFit/>
          </a:bodyPr>
          <a:lstStyle/>
          <a:p>
            <a:pPr algn="ctr"/>
            <a:r>
              <a:rPr lang="en-US" sz="2800" b="1" smtClean="0">
                <a:solidFill>
                  <a:srgbClr val="DA842B"/>
                </a:solidFill>
              </a:rPr>
              <a:t>Membership </a:t>
            </a:r>
            <a:r>
              <a:rPr lang="en-US" sz="2800" b="1" smtClean="0">
                <a:solidFill>
                  <a:srgbClr val="DA842B"/>
                </a:solidFill>
              </a:rPr>
              <a:t>Criteria/Dues</a:t>
            </a:r>
            <a:endParaRPr lang="en-US" sz="2800" b="1" dirty="0">
              <a:solidFill>
                <a:srgbClr val="DA842B"/>
              </a:solidFill>
            </a:endParaRPr>
          </a:p>
        </p:txBody>
      </p:sp>
      <p:sp>
        <p:nvSpPr>
          <p:cNvPr id="2" name="Rectangle 1"/>
          <p:cNvSpPr/>
          <p:nvPr/>
        </p:nvSpPr>
        <p:spPr>
          <a:xfrm>
            <a:off x="838200" y="1905000"/>
            <a:ext cx="7467600" cy="2677656"/>
          </a:xfrm>
          <a:prstGeom prst="rect">
            <a:avLst/>
          </a:prstGeom>
        </p:spPr>
        <p:txBody>
          <a:bodyPr wrap="square">
            <a:spAutoFit/>
          </a:bodyPr>
          <a:lstStyle/>
          <a:p>
            <a:pPr algn="ctr"/>
            <a:r>
              <a:rPr lang="en-US" sz="2400" dirty="0" smtClean="0"/>
              <a:t>Individuals</a:t>
            </a:r>
          </a:p>
          <a:p>
            <a:pPr algn="ctr"/>
            <a:endParaRPr lang="en-US" sz="2400" dirty="0"/>
          </a:p>
          <a:p>
            <a:pPr algn="ctr"/>
            <a:r>
              <a:rPr lang="en-US" sz="2400" dirty="0" smtClean="0"/>
              <a:t>Non</a:t>
            </a:r>
            <a:r>
              <a:rPr lang="en-US" sz="2400" dirty="0"/>
              <a:t>-</a:t>
            </a:r>
            <a:r>
              <a:rPr lang="en-US" sz="2400" dirty="0" smtClean="0"/>
              <a:t>profits</a:t>
            </a:r>
          </a:p>
          <a:p>
            <a:pPr algn="ctr"/>
            <a:endParaRPr lang="en-US" sz="2400" dirty="0"/>
          </a:p>
          <a:p>
            <a:pPr algn="ctr"/>
            <a:r>
              <a:rPr lang="en-US" sz="2400" dirty="0" smtClean="0"/>
              <a:t>For</a:t>
            </a:r>
            <a:r>
              <a:rPr lang="en-US" sz="2400" dirty="0"/>
              <a:t>-</a:t>
            </a:r>
            <a:r>
              <a:rPr lang="en-US" sz="2400" dirty="0" smtClean="0"/>
              <a:t>profits</a:t>
            </a:r>
          </a:p>
          <a:p>
            <a:pPr algn="ctr"/>
            <a:endParaRPr lang="en-US" sz="2400" dirty="0"/>
          </a:p>
          <a:p>
            <a:pPr algn="ctr"/>
            <a:r>
              <a:rPr lang="en-US" sz="2400" dirty="0" smtClean="0"/>
              <a:t>Students</a:t>
            </a:r>
            <a:endParaRPr lang="en-US" sz="2400" dirty="0"/>
          </a:p>
        </p:txBody>
      </p:sp>
    </p:spTree>
    <p:extLst>
      <p:ext uri="{BB962C8B-B14F-4D97-AF65-F5344CB8AC3E}">
        <p14:creationId xmlns:p14="http://schemas.microsoft.com/office/powerpoint/2010/main" val="29653627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572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sp>
        <p:nvSpPr>
          <p:cNvPr id="8" name="TextBox 7"/>
          <p:cNvSpPr txBox="1"/>
          <p:nvPr/>
        </p:nvSpPr>
        <p:spPr>
          <a:xfrm>
            <a:off x="0" y="381000"/>
            <a:ext cx="9144000" cy="182880"/>
          </a:xfrm>
          <a:prstGeom prst="rect">
            <a:avLst/>
          </a:prstGeom>
          <a:solidFill>
            <a:srgbClr val="DA842B"/>
          </a:solidFill>
        </p:spPr>
        <p:txBody>
          <a:bodyPr wrap="square" rtlCol="0">
            <a:spAutoFit/>
          </a:bodyPr>
          <a:lstStyle/>
          <a:p>
            <a:endParaRPr lang="en-US" dirty="0"/>
          </a:p>
        </p:txBody>
      </p:sp>
      <p:grpSp>
        <p:nvGrpSpPr>
          <p:cNvPr id="7" name="Group 6"/>
          <p:cNvGrpSpPr/>
          <p:nvPr/>
        </p:nvGrpSpPr>
        <p:grpSpPr>
          <a:xfrm>
            <a:off x="-2" y="838200"/>
            <a:ext cx="9144004"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
        <p:nvSpPr>
          <p:cNvPr id="4" name="Rectangle 3"/>
          <p:cNvSpPr/>
          <p:nvPr/>
        </p:nvSpPr>
        <p:spPr>
          <a:xfrm>
            <a:off x="3755610" y="1219200"/>
            <a:ext cx="1322548" cy="523220"/>
          </a:xfrm>
          <a:prstGeom prst="rect">
            <a:avLst/>
          </a:prstGeom>
        </p:spPr>
        <p:txBody>
          <a:bodyPr wrap="none">
            <a:spAutoFit/>
          </a:bodyPr>
          <a:lstStyle/>
          <a:p>
            <a:pPr algn="ctr"/>
            <a:r>
              <a:rPr lang="en-US" sz="2800" b="1" dirty="0" smtClean="0">
                <a:solidFill>
                  <a:srgbClr val="DA842B"/>
                </a:solidFill>
              </a:rPr>
              <a:t>Values</a:t>
            </a:r>
            <a:endParaRPr lang="en-US" sz="2800" b="1" dirty="0">
              <a:solidFill>
                <a:srgbClr val="DA842B"/>
              </a:solidFill>
            </a:endParaRPr>
          </a:p>
        </p:txBody>
      </p:sp>
      <p:sp>
        <p:nvSpPr>
          <p:cNvPr id="2" name="Rectangle 1"/>
          <p:cNvSpPr/>
          <p:nvPr/>
        </p:nvSpPr>
        <p:spPr>
          <a:xfrm>
            <a:off x="838200" y="1905000"/>
            <a:ext cx="7467600" cy="1938992"/>
          </a:xfrm>
          <a:prstGeom prst="rect">
            <a:avLst/>
          </a:prstGeom>
        </p:spPr>
        <p:txBody>
          <a:bodyPr wrap="square">
            <a:spAutoFit/>
          </a:bodyPr>
          <a:lstStyle/>
          <a:p>
            <a:pPr algn="ctr"/>
            <a:r>
              <a:rPr lang="en-US" sz="2400" dirty="0"/>
              <a:t>P</a:t>
            </a:r>
            <a:r>
              <a:rPr lang="en-US" sz="2400" dirty="0" smtClean="0"/>
              <a:t>ractice Transparency</a:t>
            </a:r>
            <a:endParaRPr lang="en-US" sz="2400" dirty="0"/>
          </a:p>
          <a:p>
            <a:pPr algn="ctr"/>
            <a:endParaRPr lang="en-US" sz="2400" dirty="0"/>
          </a:p>
          <a:p>
            <a:pPr algn="ctr"/>
            <a:r>
              <a:rPr lang="en-US" sz="2400" dirty="0"/>
              <a:t>B</a:t>
            </a:r>
            <a:r>
              <a:rPr lang="en-US" sz="2400" dirty="0" smtClean="0"/>
              <a:t>uild Community Trust</a:t>
            </a:r>
            <a:endParaRPr lang="en-US" sz="2400" dirty="0"/>
          </a:p>
          <a:p>
            <a:pPr algn="ctr"/>
            <a:endParaRPr lang="en-US" sz="2400" dirty="0"/>
          </a:p>
          <a:p>
            <a:pPr algn="ctr"/>
            <a:r>
              <a:rPr lang="en-US" sz="2400" dirty="0" smtClean="0"/>
              <a:t>Practice Inclusion</a:t>
            </a:r>
            <a:endParaRPr lang="en-US" sz="2400" dirty="0"/>
          </a:p>
        </p:txBody>
      </p:sp>
    </p:spTree>
    <p:extLst>
      <p:ext uri="{BB962C8B-B14F-4D97-AF65-F5344CB8AC3E}">
        <p14:creationId xmlns:p14="http://schemas.microsoft.com/office/powerpoint/2010/main" val="18229154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6670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pic>
        <p:nvPicPr>
          <p:cNvPr id="5" name="Picture 4" descr="Roxbury_Burial Ground_Us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503588"/>
            <a:ext cx="9144000" cy="2239612"/>
          </a:xfrm>
          <a:prstGeom prst="rect">
            <a:avLst/>
          </a:prstGeom>
        </p:spPr>
      </p:pic>
      <p:sp>
        <p:nvSpPr>
          <p:cNvPr id="3" name="Content Placeholder 2"/>
          <p:cNvSpPr>
            <a:spLocks noGrp="1"/>
          </p:cNvSpPr>
          <p:nvPr>
            <p:ph sz="half" idx="1"/>
          </p:nvPr>
        </p:nvSpPr>
        <p:spPr>
          <a:xfrm>
            <a:off x="914400" y="3810000"/>
            <a:ext cx="7010400" cy="2743200"/>
          </a:xfrm>
        </p:spPr>
        <p:txBody>
          <a:bodyPr>
            <a:noAutofit/>
          </a:bodyPr>
          <a:lstStyle/>
          <a:p>
            <a:pPr marL="0" indent="0" algn="ctr">
              <a:buNone/>
            </a:pPr>
            <a:r>
              <a:rPr lang="en-US" sz="2200" dirty="0" smtClean="0"/>
              <a:t>Update</a:t>
            </a:r>
            <a:endParaRPr lang="en-US" sz="2200" dirty="0"/>
          </a:p>
          <a:p>
            <a:pPr marL="0" indent="0" algn="ctr">
              <a:buNone/>
            </a:pPr>
            <a:r>
              <a:rPr lang="en-US" sz="2200" dirty="0" smtClean="0"/>
              <a:t>Vision </a:t>
            </a:r>
            <a:r>
              <a:rPr lang="en-US" sz="2200" dirty="0" smtClean="0"/>
              <a:t>Statement Draft</a:t>
            </a:r>
            <a:endParaRPr lang="en-US" sz="2200" dirty="0"/>
          </a:p>
          <a:p>
            <a:pPr marL="0" indent="0" algn="ctr">
              <a:buNone/>
            </a:pPr>
            <a:r>
              <a:rPr lang="en-US" sz="2200" dirty="0" smtClean="0"/>
              <a:t>Mission </a:t>
            </a:r>
            <a:r>
              <a:rPr lang="en-US" sz="2200" dirty="0" smtClean="0"/>
              <a:t>Statement Draft</a:t>
            </a:r>
            <a:endParaRPr lang="en-US" sz="2200" dirty="0" smtClean="0"/>
          </a:p>
          <a:p>
            <a:pPr marL="0" indent="0" algn="ctr">
              <a:buNone/>
            </a:pPr>
            <a:r>
              <a:rPr lang="en-US" sz="2200" dirty="0" smtClean="0"/>
              <a:t>Strategies </a:t>
            </a:r>
            <a:r>
              <a:rPr lang="en-US" sz="2200" dirty="0"/>
              <a:t>&amp; </a:t>
            </a:r>
            <a:r>
              <a:rPr lang="en-US" sz="2200" dirty="0" smtClean="0"/>
              <a:t>Goals</a:t>
            </a:r>
            <a:endParaRPr lang="en-US" sz="2200" dirty="0"/>
          </a:p>
          <a:p>
            <a:pPr marL="0" indent="0" algn="ctr">
              <a:buNone/>
            </a:pPr>
            <a:r>
              <a:rPr lang="en-US" sz="2200" dirty="0" smtClean="0"/>
              <a:t>Mapping </a:t>
            </a:r>
            <a:r>
              <a:rPr lang="en-US" sz="2200" dirty="0"/>
              <a:t>Tool</a:t>
            </a:r>
          </a:p>
          <a:p>
            <a:pPr marL="0" indent="0" algn="ctr">
              <a:buNone/>
            </a:pPr>
            <a:r>
              <a:rPr lang="en-US" sz="2200" dirty="0" smtClean="0"/>
              <a:t>Governance</a:t>
            </a:r>
            <a:endParaRPr lang="en-US" sz="2200" dirty="0"/>
          </a:p>
          <a:p>
            <a:pPr marL="0" indent="0" algn="ctr">
              <a:buNone/>
            </a:pPr>
            <a:r>
              <a:rPr lang="en-US" sz="2200" dirty="0" smtClean="0"/>
              <a:t>Next Steps</a:t>
            </a:r>
            <a:endParaRPr lang="en-US" sz="2200" dirty="0"/>
          </a:p>
        </p:txBody>
      </p:sp>
      <p:sp>
        <p:nvSpPr>
          <p:cNvPr id="8" name="TextBox 7"/>
          <p:cNvSpPr txBox="1"/>
          <p:nvPr/>
        </p:nvSpPr>
        <p:spPr>
          <a:xfrm>
            <a:off x="0" y="2590800"/>
            <a:ext cx="9144000" cy="182880"/>
          </a:xfrm>
          <a:prstGeom prst="rect">
            <a:avLst/>
          </a:prstGeom>
          <a:solidFill>
            <a:srgbClr val="DA842B"/>
          </a:solidFill>
        </p:spPr>
        <p:txBody>
          <a:bodyPr wrap="square" rtlCol="0">
            <a:spAutoFit/>
          </a:bodyPr>
          <a:lstStyle/>
          <a:p>
            <a:endParaRPr lang="en-US" dirty="0"/>
          </a:p>
        </p:txBody>
      </p:sp>
      <p:grpSp>
        <p:nvGrpSpPr>
          <p:cNvPr id="7" name="Group 6"/>
          <p:cNvGrpSpPr/>
          <p:nvPr/>
        </p:nvGrpSpPr>
        <p:grpSpPr>
          <a:xfrm>
            <a:off x="-2" y="2971800"/>
            <a:ext cx="9144004"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
        <p:nvSpPr>
          <p:cNvPr id="4" name="Rectangle 3"/>
          <p:cNvSpPr/>
          <p:nvPr/>
        </p:nvSpPr>
        <p:spPr>
          <a:xfrm>
            <a:off x="3657600" y="3200400"/>
            <a:ext cx="1501383" cy="523220"/>
          </a:xfrm>
          <a:prstGeom prst="rect">
            <a:avLst/>
          </a:prstGeom>
        </p:spPr>
        <p:txBody>
          <a:bodyPr wrap="none">
            <a:spAutoFit/>
          </a:bodyPr>
          <a:lstStyle/>
          <a:p>
            <a:pPr algn="ctr"/>
            <a:r>
              <a:rPr lang="en-US" sz="2800" b="1" dirty="0" smtClean="0">
                <a:solidFill>
                  <a:srgbClr val="DA842B"/>
                </a:solidFill>
              </a:rPr>
              <a:t>Agenda</a:t>
            </a:r>
            <a:endParaRPr lang="en-US" sz="2800" b="1" dirty="0">
              <a:solidFill>
                <a:srgbClr val="DA842B"/>
              </a:solidFill>
            </a:endParaRPr>
          </a:p>
        </p:txBody>
      </p:sp>
    </p:spTree>
    <p:extLst>
      <p:ext uri="{BB962C8B-B14F-4D97-AF65-F5344CB8AC3E}">
        <p14:creationId xmlns:p14="http://schemas.microsoft.com/office/powerpoint/2010/main" val="32631741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572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sp>
        <p:nvSpPr>
          <p:cNvPr id="8" name="TextBox 7"/>
          <p:cNvSpPr txBox="1"/>
          <p:nvPr/>
        </p:nvSpPr>
        <p:spPr>
          <a:xfrm>
            <a:off x="0" y="381000"/>
            <a:ext cx="9144000" cy="182880"/>
          </a:xfrm>
          <a:prstGeom prst="rect">
            <a:avLst/>
          </a:prstGeom>
          <a:solidFill>
            <a:srgbClr val="DA842B"/>
          </a:solidFill>
        </p:spPr>
        <p:txBody>
          <a:bodyPr wrap="square" rtlCol="0">
            <a:spAutoFit/>
          </a:bodyPr>
          <a:lstStyle/>
          <a:p>
            <a:endParaRPr lang="en-US" dirty="0"/>
          </a:p>
        </p:txBody>
      </p:sp>
      <p:grpSp>
        <p:nvGrpSpPr>
          <p:cNvPr id="7" name="Group 6"/>
          <p:cNvGrpSpPr/>
          <p:nvPr/>
        </p:nvGrpSpPr>
        <p:grpSpPr>
          <a:xfrm>
            <a:off x="-2" y="838200"/>
            <a:ext cx="9144004"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
        <p:nvSpPr>
          <p:cNvPr id="4" name="Rectangle 3"/>
          <p:cNvSpPr/>
          <p:nvPr/>
        </p:nvSpPr>
        <p:spPr>
          <a:xfrm>
            <a:off x="882509" y="1219200"/>
            <a:ext cx="7068762" cy="523220"/>
          </a:xfrm>
          <a:prstGeom prst="rect">
            <a:avLst/>
          </a:prstGeom>
        </p:spPr>
        <p:txBody>
          <a:bodyPr wrap="none">
            <a:spAutoFit/>
          </a:bodyPr>
          <a:lstStyle/>
          <a:p>
            <a:pPr algn="ctr"/>
            <a:r>
              <a:rPr lang="en-US" sz="2800" b="1" dirty="0" smtClean="0">
                <a:solidFill>
                  <a:srgbClr val="DA842B"/>
                </a:solidFill>
              </a:rPr>
              <a:t>Samples of Cultural District Governance</a:t>
            </a:r>
            <a:endParaRPr lang="en-US" sz="2800" b="1" dirty="0">
              <a:solidFill>
                <a:srgbClr val="DA842B"/>
              </a:solidFill>
            </a:endParaRPr>
          </a:p>
        </p:txBody>
      </p:sp>
      <p:sp>
        <p:nvSpPr>
          <p:cNvPr id="10" name="Content Placeholder 2"/>
          <p:cNvSpPr>
            <a:spLocks noGrp="1"/>
          </p:cNvSpPr>
          <p:nvPr>
            <p:ph sz="half" idx="1"/>
          </p:nvPr>
        </p:nvSpPr>
        <p:spPr>
          <a:xfrm>
            <a:off x="4572000" y="1905000"/>
            <a:ext cx="4267200" cy="4572000"/>
          </a:xfrm>
        </p:spPr>
        <p:txBody>
          <a:bodyPr>
            <a:normAutofit fontScale="55000" lnSpcReduction="20000"/>
          </a:bodyPr>
          <a:lstStyle/>
          <a:p>
            <a:pPr marL="0" indent="0">
              <a:buNone/>
            </a:pPr>
            <a:r>
              <a:rPr lang="en-US" b="1" dirty="0"/>
              <a:t>The New Bedford Seaport Cultural </a:t>
            </a:r>
            <a:r>
              <a:rPr lang="en-US" b="1" dirty="0" smtClean="0"/>
              <a:t>District</a:t>
            </a:r>
          </a:p>
          <a:p>
            <a:pPr marL="0" indent="0">
              <a:buNone/>
            </a:pPr>
            <a:endParaRPr lang="en-US" dirty="0"/>
          </a:p>
          <a:p>
            <a:pPr marL="0" indent="0">
              <a:buNone/>
            </a:pPr>
            <a:r>
              <a:rPr lang="en-US" dirty="0" smtClean="0"/>
              <a:t>There </a:t>
            </a:r>
            <a:r>
              <a:rPr lang="en-US" dirty="0"/>
              <a:t>shall be a Cultural District (CD) Partnership made up of stakeholders from both inside and out of the Cultural District.</a:t>
            </a:r>
          </a:p>
          <a:p>
            <a:endParaRPr lang="en-US" dirty="0"/>
          </a:p>
          <a:p>
            <a:pPr marL="0" indent="0">
              <a:buNone/>
            </a:pPr>
            <a:r>
              <a:rPr lang="en-US" b="1" dirty="0"/>
              <a:t>Cultural District Executive </a:t>
            </a:r>
            <a:r>
              <a:rPr lang="en-US" b="1" dirty="0" smtClean="0"/>
              <a:t>Committee</a:t>
            </a:r>
            <a:endParaRPr lang="en-US" dirty="0"/>
          </a:p>
          <a:p>
            <a:pPr marL="0" indent="0">
              <a:buNone/>
            </a:pPr>
            <a:r>
              <a:rPr lang="en-US" dirty="0" smtClean="0"/>
              <a:t>There </a:t>
            </a:r>
            <a:r>
              <a:rPr lang="en-US" dirty="0"/>
              <a:t>shall be a Executive Committee</a:t>
            </a:r>
            <a:r>
              <a:rPr lang="en-US" b="1" dirty="0"/>
              <a:t> </a:t>
            </a:r>
            <a:r>
              <a:rPr lang="en-US" dirty="0"/>
              <a:t>composed of individuals from organizations representing the arts, culture, history, business, commerce, nonprofits, education, residents and city government. </a:t>
            </a:r>
          </a:p>
          <a:p>
            <a:pPr marL="0" indent="0">
              <a:buNone/>
            </a:pPr>
            <a:endParaRPr lang="en-US" dirty="0"/>
          </a:p>
          <a:p>
            <a:pPr marL="0" indent="0">
              <a:buNone/>
            </a:pPr>
            <a:r>
              <a:rPr lang="en-US" dirty="0"/>
              <a:t>The Mayor shall appoint the Initial CDEC </a:t>
            </a:r>
            <a:r>
              <a:rPr lang="en-US" dirty="0" smtClean="0"/>
              <a:t>members.</a:t>
            </a:r>
            <a:r>
              <a:rPr lang="en-US" dirty="0"/>
              <a:t> </a:t>
            </a:r>
            <a:r>
              <a:rPr lang="en-US" dirty="0" smtClean="0"/>
              <a:t>Upon </a:t>
            </a:r>
            <a:r>
              <a:rPr lang="en-US" dirty="0"/>
              <a:t>the CDEC being constituted, the CD Steering Committee shall be disbanded.</a:t>
            </a:r>
          </a:p>
          <a:p>
            <a:r>
              <a:rPr lang="en-US" dirty="0" smtClean="0"/>
              <a:t>15 </a:t>
            </a:r>
            <a:r>
              <a:rPr lang="en-US" dirty="0"/>
              <a:t>s</a:t>
            </a:r>
            <a:r>
              <a:rPr lang="en-US" dirty="0" smtClean="0"/>
              <a:t>eats</a:t>
            </a:r>
            <a:endParaRPr lang="en-US" dirty="0"/>
          </a:p>
          <a:p>
            <a:r>
              <a:rPr lang="en-US" dirty="0" smtClean="0"/>
              <a:t>2-year </a:t>
            </a:r>
            <a:r>
              <a:rPr lang="en-US" dirty="0" smtClean="0"/>
              <a:t>terms</a:t>
            </a:r>
            <a:endParaRPr lang="en-US" dirty="0"/>
          </a:p>
          <a:p>
            <a:endParaRPr lang="en-US" dirty="0"/>
          </a:p>
        </p:txBody>
      </p:sp>
      <p:pic>
        <p:nvPicPr>
          <p:cNvPr id="3" name="Picture 2" descr="0657e6055cdceb590bc7f8fe79e58cd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057400"/>
            <a:ext cx="4213412" cy="4213412"/>
          </a:xfrm>
          <a:prstGeom prst="rect">
            <a:avLst/>
          </a:prstGeom>
        </p:spPr>
      </p:pic>
    </p:spTree>
    <p:extLst>
      <p:ext uri="{BB962C8B-B14F-4D97-AF65-F5344CB8AC3E}">
        <p14:creationId xmlns:p14="http://schemas.microsoft.com/office/powerpoint/2010/main" val="288474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572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sp>
        <p:nvSpPr>
          <p:cNvPr id="8" name="TextBox 7"/>
          <p:cNvSpPr txBox="1"/>
          <p:nvPr/>
        </p:nvSpPr>
        <p:spPr>
          <a:xfrm>
            <a:off x="0" y="381000"/>
            <a:ext cx="9144000" cy="182880"/>
          </a:xfrm>
          <a:prstGeom prst="rect">
            <a:avLst/>
          </a:prstGeom>
          <a:solidFill>
            <a:srgbClr val="DA842B"/>
          </a:solidFill>
        </p:spPr>
        <p:txBody>
          <a:bodyPr wrap="square" rtlCol="0">
            <a:spAutoFit/>
          </a:bodyPr>
          <a:lstStyle/>
          <a:p>
            <a:endParaRPr lang="en-US" dirty="0"/>
          </a:p>
        </p:txBody>
      </p:sp>
      <p:grpSp>
        <p:nvGrpSpPr>
          <p:cNvPr id="7" name="Group 6"/>
          <p:cNvGrpSpPr/>
          <p:nvPr/>
        </p:nvGrpSpPr>
        <p:grpSpPr>
          <a:xfrm>
            <a:off x="-2" y="762000"/>
            <a:ext cx="9144004" cy="761999"/>
            <a:chOff x="990596" y="582643"/>
            <a:chExt cx="9144004" cy="7619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935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
        <p:nvSpPr>
          <p:cNvPr id="4" name="Rectangle 3"/>
          <p:cNvSpPr/>
          <p:nvPr/>
        </p:nvSpPr>
        <p:spPr>
          <a:xfrm>
            <a:off x="882509" y="1219200"/>
            <a:ext cx="7068762" cy="523220"/>
          </a:xfrm>
          <a:prstGeom prst="rect">
            <a:avLst/>
          </a:prstGeom>
        </p:spPr>
        <p:txBody>
          <a:bodyPr wrap="none">
            <a:spAutoFit/>
          </a:bodyPr>
          <a:lstStyle/>
          <a:p>
            <a:pPr algn="ctr"/>
            <a:r>
              <a:rPr lang="en-US" sz="2800" b="1" dirty="0" smtClean="0">
                <a:solidFill>
                  <a:srgbClr val="DA842B"/>
                </a:solidFill>
              </a:rPr>
              <a:t>Samples of Cultural District Governance</a:t>
            </a:r>
            <a:endParaRPr lang="en-US" sz="2800" b="1" dirty="0">
              <a:solidFill>
                <a:srgbClr val="DA842B"/>
              </a:solidFill>
            </a:endParaRPr>
          </a:p>
        </p:txBody>
      </p:sp>
      <p:sp>
        <p:nvSpPr>
          <p:cNvPr id="10" name="Content Placeholder 2"/>
          <p:cNvSpPr>
            <a:spLocks noGrp="1"/>
          </p:cNvSpPr>
          <p:nvPr>
            <p:ph sz="half" idx="1"/>
          </p:nvPr>
        </p:nvSpPr>
        <p:spPr>
          <a:xfrm>
            <a:off x="3886200" y="1828800"/>
            <a:ext cx="5029200" cy="4724400"/>
          </a:xfrm>
        </p:spPr>
        <p:txBody>
          <a:bodyPr>
            <a:noAutofit/>
          </a:bodyPr>
          <a:lstStyle/>
          <a:p>
            <a:pPr marL="0" indent="0">
              <a:buNone/>
            </a:pPr>
            <a:r>
              <a:rPr lang="en-US" sz="1200" b="1" dirty="0"/>
              <a:t>Boston Literary District</a:t>
            </a:r>
            <a:r>
              <a:rPr lang="en-US" sz="1200" b="1" dirty="0" smtClean="0"/>
              <a:t>:</a:t>
            </a:r>
          </a:p>
          <a:p>
            <a:pPr marL="0" indent="0">
              <a:buNone/>
            </a:pPr>
            <a:endParaRPr lang="en-US" sz="1200" dirty="0" smtClean="0"/>
          </a:p>
          <a:p>
            <a:r>
              <a:rPr lang="en-US" sz="1100" dirty="0" smtClean="0"/>
              <a:t>10 Executive Partners have oversight of the Boston Literary District. They are “hands </a:t>
            </a:r>
            <a:r>
              <a:rPr lang="en-US" sz="1100" dirty="0" smtClean="0"/>
              <a:t>on” and </a:t>
            </a:r>
            <a:r>
              <a:rPr lang="en-US" sz="1100" dirty="0" smtClean="0"/>
              <a:t>make decisions about finances, </a:t>
            </a:r>
            <a:r>
              <a:rPr lang="en-US" sz="1100" dirty="0" smtClean="0"/>
              <a:t>budget, </a:t>
            </a:r>
            <a:r>
              <a:rPr lang="en-US" sz="1100" dirty="0" smtClean="0"/>
              <a:t>and programming. </a:t>
            </a:r>
            <a:endParaRPr lang="en-US" sz="1100" dirty="0" smtClean="0"/>
          </a:p>
          <a:p>
            <a:endParaRPr lang="en-US" sz="1100" dirty="0"/>
          </a:p>
          <a:p>
            <a:r>
              <a:rPr lang="en-US" sz="1100" dirty="0" smtClean="0"/>
              <a:t>Members </a:t>
            </a:r>
            <a:r>
              <a:rPr lang="en-US" sz="1100" dirty="0"/>
              <a:t>come from a variety of literary and academic backgrounds. The new Godfrey Hotel </a:t>
            </a:r>
            <a:r>
              <a:rPr lang="en-US" sz="1100" dirty="0" smtClean="0"/>
              <a:t>in </a:t>
            </a:r>
            <a:r>
              <a:rPr lang="en-US" sz="1100" dirty="0"/>
              <a:t>downtown Boston recently became a partner which will focus </a:t>
            </a:r>
            <a:r>
              <a:rPr lang="en-US" sz="1100" dirty="0" smtClean="0"/>
              <a:t>on the </a:t>
            </a:r>
            <a:r>
              <a:rPr lang="en-US" sz="1100" dirty="0"/>
              <a:t>marketing of the </a:t>
            </a:r>
            <a:r>
              <a:rPr lang="en-US" sz="1100" dirty="0" smtClean="0"/>
              <a:t>district.</a:t>
            </a:r>
          </a:p>
          <a:p>
            <a:endParaRPr lang="en-US" sz="1100" dirty="0"/>
          </a:p>
          <a:p>
            <a:r>
              <a:rPr lang="en-US" sz="1100" dirty="0" smtClean="0"/>
              <a:t>A half-time </a:t>
            </a:r>
            <a:r>
              <a:rPr lang="en-US" sz="1100" dirty="0"/>
              <a:t>executive director manages the district daily and collaborates with the partners on strategic direction and budget allocation. She has no vote.</a:t>
            </a:r>
          </a:p>
          <a:p>
            <a:endParaRPr lang="en-US" sz="1100" dirty="0"/>
          </a:p>
          <a:p>
            <a:pPr marL="0" indent="0">
              <a:buNone/>
            </a:pPr>
            <a:r>
              <a:rPr lang="en-US" sz="1100" b="1" dirty="0" smtClean="0"/>
              <a:t>Membership </a:t>
            </a:r>
            <a:r>
              <a:rPr lang="en-US" sz="1100" b="1" dirty="0"/>
              <a:t>dues</a:t>
            </a:r>
            <a:r>
              <a:rPr lang="en-US" sz="1100" dirty="0"/>
              <a:t> are on a sliding scale with </a:t>
            </a:r>
            <a:r>
              <a:rPr lang="en-US" sz="1100" dirty="0" smtClean="0"/>
              <a:t>dues of $3,200 </a:t>
            </a:r>
            <a:r>
              <a:rPr lang="en-US" sz="1100" dirty="0"/>
              <a:t>at the </a:t>
            </a:r>
            <a:r>
              <a:rPr lang="en-US" sz="1100" dirty="0" smtClean="0"/>
              <a:t>highest level</a:t>
            </a:r>
            <a:r>
              <a:rPr lang="en-US" sz="1100" dirty="0"/>
              <a:t>.  </a:t>
            </a:r>
          </a:p>
          <a:p>
            <a:r>
              <a:rPr lang="en-US" sz="1100" dirty="0" smtClean="0"/>
              <a:t>Some </a:t>
            </a:r>
            <a:r>
              <a:rPr lang="en-US" sz="1100" dirty="0"/>
              <a:t>40 associate partners currently do no pay </a:t>
            </a:r>
            <a:r>
              <a:rPr lang="en-US" sz="1100" dirty="0" smtClean="0"/>
              <a:t>dues, </a:t>
            </a:r>
            <a:r>
              <a:rPr lang="en-US" sz="1100" dirty="0"/>
              <a:t>but that might soon change to dues of $100-$150 for the event cross promotion that the District provides for them. </a:t>
            </a:r>
          </a:p>
          <a:p>
            <a:pPr marL="0" indent="0">
              <a:buNone/>
            </a:pPr>
            <a:endParaRPr lang="en-US" sz="1100" dirty="0"/>
          </a:p>
          <a:p>
            <a:pPr marL="0" indent="0">
              <a:buNone/>
            </a:pPr>
            <a:r>
              <a:rPr lang="en-US" sz="1100" b="1" dirty="0" smtClean="0"/>
              <a:t>Grants</a:t>
            </a:r>
            <a:r>
              <a:rPr lang="en-US" sz="1100" dirty="0" smtClean="0"/>
              <a:t> </a:t>
            </a:r>
            <a:endParaRPr lang="en-US" sz="1100" dirty="0"/>
          </a:p>
          <a:p>
            <a:r>
              <a:rPr lang="en-US" sz="1100" dirty="0"/>
              <a:t>Over the past few pre-designation years, through the formation of a “loose consortium” the District has received grants from MCC and the </a:t>
            </a:r>
            <a:r>
              <a:rPr lang="en-US" sz="1100" dirty="0" smtClean="0"/>
              <a:t>City of Boston </a:t>
            </a:r>
            <a:r>
              <a:rPr lang="en-US" sz="1100" dirty="0"/>
              <a:t>in amounts ranging from </a:t>
            </a:r>
            <a:r>
              <a:rPr lang="en-US" sz="1100" dirty="0" smtClean="0"/>
              <a:t>$5K to $20K.</a:t>
            </a:r>
            <a:endParaRPr lang="en-US" sz="1100" dirty="0" smtClean="0"/>
          </a:p>
        </p:txBody>
      </p:sp>
      <p:pic>
        <p:nvPicPr>
          <p:cNvPr id="2" name="Picture 1" descr="map-historic.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2667000"/>
            <a:ext cx="3886200" cy="2621202"/>
          </a:xfrm>
          <a:prstGeom prst="rect">
            <a:avLst/>
          </a:prstGeom>
        </p:spPr>
      </p:pic>
    </p:spTree>
    <p:extLst>
      <p:ext uri="{BB962C8B-B14F-4D97-AF65-F5344CB8AC3E}">
        <p14:creationId xmlns:p14="http://schemas.microsoft.com/office/powerpoint/2010/main" val="12996250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572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sp>
        <p:nvSpPr>
          <p:cNvPr id="8" name="TextBox 7"/>
          <p:cNvSpPr txBox="1"/>
          <p:nvPr/>
        </p:nvSpPr>
        <p:spPr>
          <a:xfrm>
            <a:off x="0" y="381000"/>
            <a:ext cx="9144000" cy="182880"/>
          </a:xfrm>
          <a:prstGeom prst="rect">
            <a:avLst/>
          </a:prstGeom>
          <a:solidFill>
            <a:srgbClr val="DA842B"/>
          </a:solidFill>
        </p:spPr>
        <p:txBody>
          <a:bodyPr wrap="square" rtlCol="0">
            <a:spAutoFit/>
          </a:bodyPr>
          <a:lstStyle/>
          <a:p>
            <a:endParaRPr lang="en-US" dirty="0"/>
          </a:p>
        </p:txBody>
      </p:sp>
      <p:grpSp>
        <p:nvGrpSpPr>
          <p:cNvPr id="7" name="Group 6"/>
          <p:cNvGrpSpPr/>
          <p:nvPr/>
        </p:nvGrpSpPr>
        <p:grpSpPr>
          <a:xfrm>
            <a:off x="-2" y="838200"/>
            <a:ext cx="9144004"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
        <p:nvSpPr>
          <p:cNvPr id="4" name="Rectangle 3"/>
          <p:cNvSpPr/>
          <p:nvPr/>
        </p:nvSpPr>
        <p:spPr>
          <a:xfrm>
            <a:off x="882509" y="1219200"/>
            <a:ext cx="7068762" cy="523220"/>
          </a:xfrm>
          <a:prstGeom prst="rect">
            <a:avLst/>
          </a:prstGeom>
        </p:spPr>
        <p:txBody>
          <a:bodyPr wrap="none">
            <a:spAutoFit/>
          </a:bodyPr>
          <a:lstStyle/>
          <a:p>
            <a:pPr algn="ctr"/>
            <a:r>
              <a:rPr lang="en-US" sz="2800" b="1" dirty="0" smtClean="0">
                <a:solidFill>
                  <a:srgbClr val="DA842B"/>
                </a:solidFill>
              </a:rPr>
              <a:t>Samples of Cultural District Governance</a:t>
            </a:r>
            <a:endParaRPr lang="en-US" sz="2800" b="1" dirty="0">
              <a:solidFill>
                <a:srgbClr val="DA842B"/>
              </a:solidFill>
            </a:endParaRPr>
          </a:p>
        </p:txBody>
      </p:sp>
      <p:sp>
        <p:nvSpPr>
          <p:cNvPr id="10" name="Content Placeholder 2"/>
          <p:cNvSpPr>
            <a:spLocks noGrp="1"/>
          </p:cNvSpPr>
          <p:nvPr>
            <p:ph sz="half" idx="1"/>
          </p:nvPr>
        </p:nvSpPr>
        <p:spPr>
          <a:xfrm>
            <a:off x="3810000" y="1981200"/>
            <a:ext cx="5181600" cy="4572000"/>
          </a:xfrm>
        </p:spPr>
        <p:txBody>
          <a:bodyPr>
            <a:normAutofit fontScale="70000" lnSpcReduction="20000"/>
          </a:bodyPr>
          <a:lstStyle/>
          <a:p>
            <a:pPr marL="0" indent="0">
              <a:buNone/>
            </a:pPr>
            <a:r>
              <a:rPr lang="en-US" sz="2100" b="1" dirty="0"/>
              <a:t>Natick Center Cultural </a:t>
            </a:r>
            <a:r>
              <a:rPr lang="en-US" sz="2100" b="1" dirty="0" smtClean="0"/>
              <a:t>District</a:t>
            </a:r>
          </a:p>
          <a:p>
            <a:pPr marL="0" indent="0">
              <a:buNone/>
            </a:pPr>
            <a:endParaRPr lang="en-US" sz="2000" dirty="0"/>
          </a:p>
          <a:p>
            <a:r>
              <a:rPr lang="en-US" sz="2000" dirty="0"/>
              <a:t>The Natick Center Associates Board of Directors governs the Natick Center Cultural District. The Associates include business and community leaders.</a:t>
            </a:r>
          </a:p>
          <a:p>
            <a:r>
              <a:rPr lang="en-US" sz="2000" dirty="0" smtClean="0"/>
              <a:t>There </a:t>
            </a:r>
            <a:r>
              <a:rPr lang="en-US" sz="2000" dirty="0"/>
              <a:t>are 14 board members, some of whom serve on the executive committee</a:t>
            </a:r>
            <a:r>
              <a:rPr lang="en-US" sz="2000" dirty="0" smtClean="0"/>
              <a:t>.</a:t>
            </a:r>
          </a:p>
          <a:p>
            <a:endParaRPr lang="en-US" sz="2000" dirty="0"/>
          </a:p>
          <a:p>
            <a:pPr marL="0" indent="0">
              <a:buNone/>
            </a:pPr>
            <a:r>
              <a:rPr lang="en-US" sz="2000" b="1" dirty="0" smtClean="0"/>
              <a:t>One </a:t>
            </a:r>
            <a:r>
              <a:rPr lang="en-US" sz="2000" b="1" dirty="0"/>
              <a:t>year </a:t>
            </a:r>
            <a:r>
              <a:rPr lang="en-US" sz="2000" b="1" dirty="0" smtClean="0"/>
              <a:t>membership:</a:t>
            </a:r>
            <a:r>
              <a:rPr lang="en-US" sz="2000" dirty="0"/>
              <a:t> </a:t>
            </a:r>
            <a:r>
              <a:rPr lang="en-US" sz="2000" dirty="0" smtClean="0"/>
              <a:t>$</a:t>
            </a:r>
            <a:r>
              <a:rPr lang="en-US" sz="2000" dirty="0"/>
              <a:t>50 - $1,200, depending on size of business, corporate or non-profit, or individual</a:t>
            </a:r>
          </a:p>
          <a:p>
            <a:pPr marL="0" indent="0">
              <a:buNone/>
            </a:pPr>
            <a:endParaRPr lang="en-US" sz="2000" dirty="0"/>
          </a:p>
          <a:p>
            <a:pPr marL="0" indent="0">
              <a:buNone/>
            </a:pPr>
            <a:r>
              <a:rPr lang="en-US" sz="2000" b="1" dirty="0"/>
              <a:t>M</a:t>
            </a:r>
            <a:r>
              <a:rPr lang="en-US" sz="2000" b="1" dirty="0" smtClean="0"/>
              <a:t>embership </a:t>
            </a:r>
            <a:r>
              <a:rPr lang="en-US" sz="2000" b="1" dirty="0" smtClean="0"/>
              <a:t>form: </a:t>
            </a:r>
            <a:r>
              <a:rPr lang="en-US" sz="2000" u="sng" dirty="0" smtClean="0">
                <a:hlinkClick r:id="rId4"/>
              </a:rPr>
              <a:t>https</a:t>
            </a:r>
            <a:r>
              <a:rPr lang="en-US" sz="2000" u="sng" dirty="0">
                <a:hlinkClick r:id="rId4"/>
              </a:rPr>
              <a:t>://</a:t>
            </a:r>
            <a:r>
              <a:rPr lang="en-US" sz="2000" u="sng" dirty="0" smtClean="0">
                <a:hlinkClick r:id="rId4"/>
              </a:rPr>
              <a:t>www.natickcenter.org/user/register</a:t>
            </a:r>
            <a:endParaRPr lang="en-US" sz="2000" dirty="0"/>
          </a:p>
          <a:p>
            <a:pPr marL="0" indent="0">
              <a:buNone/>
            </a:pPr>
            <a:endParaRPr lang="en-US" sz="2000" dirty="0"/>
          </a:p>
          <a:p>
            <a:pPr marL="0" indent="0">
              <a:buNone/>
            </a:pPr>
            <a:r>
              <a:rPr lang="en-US" sz="2000" b="1" dirty="0"/>
              <a:t>M</a:t>
            </a:r>
            <a:r>
              <a:rPr lang="en-US" sz="2000" b="1" dirty="0" smtClean="0"/>
              <a:t>ember </a:t>
            </a:r>
            <a:r>
              <a:rPr lang="en-US" sz="2000" b="1" dirty="0"/>
              <a:t>b</a:t>
            </a:r>
            <a:r>
              <a:rPr lang="en-US" sz="2000" b="1" dirty="0" smtClean="0"/>
              <a:t>enefits</a:t>
            </a:r>
            <a:r>
              <a:rPr lang="en-US" sz="2000" b="1" dirty="0" smtClean="0"/>
              <a:t>:</a:t>
            </a:r>
            <a:endParaRPr lang="en-US" sz="2000" dirty="0"/>
          </a:p>
          <a:p>
            <a:r>
              <a:rPr lang="en-US" sz="2000" dirty="0" smtClean="0"/>
              <a:t>NCCD member </a:t>
            </a:r>
            <a:r>
              <a:rPr lang="en-US" sz="2000" dirty="0"/>
              <a:t>benefits</a:t>
            </a:r>
          </a:p>
          <a:p>
            <a:r>
              <a:rPr lang="en-US" sz="2000" dirty="0"/>
              <a:t> </a:t>
            </a:r>
            <a:r>
              <a:rPr lang="en-US" sz="2000" dirty="0" smtClean="0"/>
              <a:t>Networking</a:t>
            </a:r>
            <a:endParaRPr lang="en-US" sz="2000" dirty="0"/>
          </a:p>
          <a:p>
            <a:pPr lvl="1"/>
            <a:r>
              <a:rPr lang="en-US" sz="2000" dirty="0" smtClean="0"/>
              <a:t>Sponsor </a:t>
            </a:r>
            <a:r>
              <a:rPr lang="en-US" sz="2000" dirty="0"/>
              <a:t>Events NCCD Helps Sponsor </a:t>
            </a:r>
            <a:r>
              <a:rPr lang="en-US" sz="2000" dirty="0" smtClean="0"/>
              <a:t>Events</a:t>
            </a:r>
          </a:p>
          <a:p>
            <a:pPr lvl="1"/>
            <a:r>
              <a:rPr lang="en-US" sz="2000" dirty="0" smtClean="0"/>
              <a:t>Directory Listings</a:t>
            </a:r>
          </a:p>
          <a:p>
            <a:pPr lvl="1"/>
            <a:r>
              <a:rPr lang="en-US" sz="2000" dirty="0" smtClean="0"/>
              <a:t>Marketing </a:t>
            </a:r>
            <a:r>
              <a:rPr lang="en-US" sz="2000" dirty="0"/>
              <a:t>and Advertising</a:t>
            </a:r>
          </a:p>
        </p:txBody>
      </p:sp>
      <p:pic>
        <p:nvPicPr>
          <p:cNvPr id="6" name="Picture 5" descr="43ce8516-80db-42f5-9bbe-23d2142e4853.jpg"/>
          <p:cNvPicPr>
            <a:picLocks noChangeAspect="1"/>
          </p:cNvPicPr>
          <p:nvPr/>
        </p:nvPicPr>
        <p:blipFill rotWithShape="1">
          <a:blip r:embed="rId5">
            <a:extLst>
              <a:ext uri="{28A0092B-C50C-407E-A947-70E740481C1C}">
                <a14:useLocalDpi xmlns:a14="http://schemas.microsoft.com/office/drawing/2010/main" val="0"/>
              </a:ext>
            </a:extLst>
          </a:blip>
          <a:srcRect r="27433"/>
          <a:stretch/>
        </p:blipFill>
        <p:spPr>
          <a:xfrm>
            <a:off x="228600" y="2590800"/>
            <a:ext cx="3417047" cy="3137236"/>
          </a:xfrm>
          <a:prstGeom prst="rect">
            <a:avLst/>
          </a:prstGeom>
        </p:spPr>
      </p:pic>
    </p:spTree>
    <p:extLst>
      <p:ext uri="{BB962C8B-B14F-4D97-AF65-F5344CB8AC3E}">
        <p14:creationId xmlns:p14="http://schemas.microsoft.com/office/powerpoint/2010/main" val="27556581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667000"/>
            <a:ext cx="9144000" cy="909109"/>
          </a:xfrm>
          <a:prstGeom prst="rect">
            <a:avLst/>
          </a:prstGeom>
        </p:spPr>
      </p:pic>
      <p:sp>
        <p:nvSpPr>
          <p:cNvPr id="8" name="TextBox 7"/>
          <p:cNvSpPr txBox="1"/>
          <p:nvPr/>
        </p:nvSpPr>
        <p:spPr>
          <a:xfrm>
            <a:off x="0" y="2590800"/>
            <a:ext cx="9144000" cy="182880"/>
          </a:xfrm>
          <a:prstGeom prst="rect">
            <a:avLst/>
          </a:prstGeom>
          <a:solidFill>
            <a:srgbClr val="DA842B"/>
          </a:solidFill>
        </p:spPr>
        <p:txBody>
          <a:bodyPr wrap="square" rtlCol="0">
            <a:spAutoFit/>
          </a:bodyPr>
          <a:lstStyle/>
          <a:p>
            <a:endParaRPr lang="en-US" dirty="0"/>
          </a:p>
        </p:txBody>
      </p:sp>
      <p:grpSp>
        <p:nvGrpSpPr>
          <p:cNvPr id="7" name="Group 6"/>
          <p:cNvGrpSpPr/>
          <p:nvPr/>
        </p:nvGrpSpPr>
        <p:grpSpPr>
          <a:xfrm>
            <a:off x="-2" y="2971800"/>
            <a:ext cx="9144004"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pic>
        <p:nvPicPr>
          <p:cNvPr id="12" name="Picture 11" descr="TACC Log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6600" y="3941445"/>
            <a:ext cx="2838668" cy="853294"/>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sp>
        <p:nvSpPr>
          <p:cNvPr id="6" name="TextBox 5"/>
          <p:cNvSpPr txBox="1"/>
          <p:nvPr/>
        </p:nvSpPr>
        <p:spPr>
          <a:xfrm>
            <a:off x="902286" y="5230712"/>
            <a:ext cx="7327314" cy="1200329"/>
          </a:xfrm>
          <a:prstGeom prst="rect">
            <a:avLst/>
          </a:prstGeom>
          <a:noFill/>
        </p:spPr>
        <p:txBody>
          <a:bodyPr wrap="square" rtlCol="0">
            <a:spAutoFit/>
          </a:bodyPr>
          <a:lstStyle/>
          <a:p>
            <a:pPr algn="ctr"/>
            <a:r>
              <a:rPr lang="en-US" dirty="0" smtClean="0"/>
              <a:t>This planning process  is being supported </a:t>
            </a:r>
            <a:r>
              <a:rPr lang="en-US" dirty="0"/>
              <a:t>by </a:t>
            </a:r>
            <a:r>
              <a:rPr lang="en-US" dirty="0" smtClean="0"/>
              <a:t>$25,000 </a:t>
            </a:r>
            <a:r>
              <a:rPr lang="en-US" dirty="0"/>
              <a:t>from The Catalyst Fund (pooled funding from The Boston Foundation, Boston LISC, The </a:t>
            </a:r>
            <a:r>
              <a:rPr lang="en-US" dirty="0" err="1"/>
              <a:t>Hyams</a:t>
            </a:r>
            <a:r>
              <a:rPr lang="en-US" dirty="0"/>
              <a:t> Foundation, The </a:t>
            </a:r>
            <a:r>
              <a:rPr lang="en-US" dirty="0" err="1"/>
              <a:t>Kresge</a:t>
            </a:r>
            <a:r>
              <a:rPr lang="en-US" dirty="0"/>
              <a:t> Foundation, and the United Way of Massachusetts Bay and Merrimack Valley). </a:t>
            </a:r>
          </a:p>
        </p:txBody>
      </p:sp>
      <p:pic>
        <p:nvPicPr>
          <p:cNvPr id="22" name="Picture 2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219200" y="3657600"/>
            <a:ext cx="1775167" cy="1432941"/>
          </a:xfrm>
          <a:prstGeom prst="rect">
            <a:avLst/>
          </a:prstGeom>
          <a:solidFill>
            <a:srgbClr val="FFFFFF"/>
          </a:solidFill>
        </p:spPr>
      </p:pic>
      <p:pic>
        <p:nvPicPr>
          <p:cNvPr id="23" name="Picture 22"/>
          <p:cNvPicPr/>
          <p:nvPr/>
        </p:nvPicPr>
        <p:blipFill>
          <a:blip r:embed="rId6">
            <a:extLst>
              <a:ext uri="{28A0092B-C50C-407E-A947-70E740481C1C}">
                <a14:useLocalDpi xmlns:a14="http://schemas.microsoft.com/office/drawing/2010/main"/>
              </a:ext>
            </a:extLst>
          </a:blip>
          <a:stretch>
            <a:fillRect/>
          </a:stretch>
        </p:blipFill>
        <p:spPr>
          <a:xfrm>
            <a:off x="6400800" y="3636645"/>
            <a:ext cx="1676400" cy="1447800"/>
          </a:xfrm>
          <a:prstGeom prst="rect">
            <a:avLst/>
          </a:prstGeom>
        </p:spPr>
      </p:pic>
      <p:pic>
        <p:nvPicPr>
          <p:cNvPr id="26" name="Picture 25" descr="Plenazo y Bombazo 01.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585415"/>
            <a:ext cx="9144000" cy="2005385"/>
          </a:xfrm>
          <a:prstGeom prst="rect">
            <a:avLst/>
          </a:prstGeom>
        </p:spPr>
      </p:pic>
    </p:spTree>
    <p:extLst>
      <p:ext uri="{BB962C8B-B14F-4D97-AF65-F5344CB8AC3E}">
        <p14:creationId xmlns:p14="http://schemas.microsoft.com/office/powerpoint/2010/main" val="30794954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334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grpSp>
        <p:nvGrpSpPr>
          <p:cNvPr id="7" name="Group 6"/>
          <p:cNvGrpSpPr/>
          <p:nvPr/>
        </p:nvGrpSpPr>
        <p:grpSpPr>
          <a:xfrm>
            <a:off x="-2" y="838201"/>
            <a:ext cx="9144004"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endParaRPr lang="en-US" sz="49600" dirty="0">
                <a:solidFill>
                  <a:srgbClr val="DA842B"/>
                </a:solidFill>
                <a:latin typeface="Bodoni MT Condensed" panose="02070606080606020203" pitchFamily="18" charset="0"/>
              </a:endParaRPr>
            </a:p>
          </p:txBody>
        </p:sp>
      </p:grpSp>
      <p:pic>
        <p:nvPicPr>
          <p:cNvPr id="6" name="Picture 5" descr="Screen Shot 2016-05-08 at 12.04.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1" y="1676400"/>
            <a:ext cx="1777764" cy="1737360"/>
          </a:xfrm>
          <a:prstGeom prst="rect">
            <a:avLst/>
          </a:prstGeom>
        </p:spPr>
      </p:pic>
      <p:pic>
        <p:nvPicPr>
          <p:cNvPr id="8" name="Picture 7" descr="Screen Shot 2016-05-08 at 12.04.5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1752600"/>
            <a:ext cx="1750880" cy="1737360"/>
          </a:xfrm>
          <a:prstGeom prst="rect">
            <a:avLst/>
          </a:prstGeom>
        </p:spPr>
      </p:pic>
      <p:pic>
        <p:nvPicPr>
          <p:cNvPr id="9" name="Picture 8" descr="Screen Shot 2016-05-08 at 12.05.0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1" y="1752600"/>
            <a:ext cx="1764507" cy="1737360"/>
          </a:xfrm>
          <a:prstGeom prst="rect">
            <a:avLst/>
          </a:prstGeom>
        </p:spPr>
      </p:pic>
      <p:pic>
        <p:nvPicPr>
          <p:cNvPr id="13" name="Picture 12" descr="Screen Shot 2016-05-08 at 12.05.1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6600" y="1219200"/>
            <a:ext cx="1463040" cy="2407535"/>
          </a:xfrm>
          <a:prstGeom prst="rect">
            <a:avLst/>
          </a:prstGeom>
        </p:spPr>
      </p:pic>
      <p:pic>
        <p:nvPicPr>
          <p:cNvPr id="14" name="Picture 13" descr="Screen Shot 2016-05-08 at 12.04.41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3581400"/>
            <a:ext cx="3365500" cy="825500"/>
          </a:xfrm>
          <a:prstGeom prst="rect">
            <a:avLst/>
          </a:prstGeom>
        </p:spPr>
      </p:pic>
      <p:pic>
        <p:nvPicPr>
          <p:cNvPr id="15" name="Picture 14" descr="Screen Shot 2016-05-08 at 12.05.08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0" y="5081932"/>
            <a:ext cx="2971800" cy="937868"/>
          </a:xfrm>
          <a:prstGeom prst="rect">
            <a:avLst/>
          </a:prstGeom>
        </p:spPr>
      </p:pic>
      <p:pic>
        <p:nvPicPr>
          <p:cNvPr id="19" name="Picture 18" descr="Screen Shot 2016-05-08 at 12.05.26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5200" y="3657600"/>
            <a:ext cx="2514600" cy="935666"/>
          </a:xfrm>
          <a:prstGeom prst="rect">
            <a:avLst/>
          </a:prstGeom>
        </p:spPr>
      </p:pic>
      <p:pic>
        <p:nvPicPr>
          <p:cNvPr id="21" name="Picture 20" descr="Screen Shot 2016-05-08 at 12.04.22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00" y="4543379"/>
            <a:ext cx="2704795" cy="1295400"/>
          </a:xfrm>
          <a:prstGeom prst="rect">
            <a:avLst/>
          </a:prstGeom>
        </p:spPr>
      </p:pic>
      <p:pic>
        <p:nvPicPr>
          <p:cNvPr id="22" name="Picture 21" descr="Screen Shot 2016-05-08 at 12.04.30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413" y="5882640"/>
            <a:ext cx="2497587" cy="822960"/>
          </a:xfrm>
          <a:prstGeom prst="rect">
            <a:avLst/>
          </a:prstGeom>
        </p:spPr>
      </p:pic>
      <p:sp>
        <p:nvSpPr>
          <p:cNvPr id="24" name="Title 1"/>
          <p:cNvSpPr txBox="1">
            <a:spLocks/>
          </p:cNvSpPr>
          <p:nvPr/>
        </p:nvSpPr>
        <p:spPr>
          <a:xfrm>
            <a:off x="2743200" y="1143000"/>
            <a:ext cx="3429000" cy="5334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defRPr/>
            </a:pPr>
            <a:r>
              <a:rPr lang="en-US" sz="3200" b="1" dirty="0" smtClean="0">
                <a:solidFill>
                  <a:srgbClr val="DA842B"/>
                </a:solidFill>
                <a:latin typeface="+mn-lt"/>
                <a:ea typeface="+mn-ea"/>
                <a:cs typeface="+mn-cs"/>
              </a:rPr>
              <a:t>Our Supporters</a:t>
            </a:r>
            <a:endParaRPr lang="en-US" sz="3200" b="1" dirty="0">
              <a:solidFill>
                <a:srgbClr val="DA842B"/>
              </a:solidFill>
              <a:latin typeface="+mn-lt"/>
              <a:ea typeface="+mn-ea"/>
              <a:cs typeface="+mn-cs"/>
            </a:endParaRPr>
          </a:p>
        </p:txBody>
      </p:sp>
      <p:pic>
        <p:nvPicPr>
          <p:cNvPr id="2" name="Picture 1" descr="Square logo-758KB.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19400" y="4693920"/>
            <a:ext cx="1690911" cy="1554480"/>
          </a:xfrm>
          <a:prstGeom prst="rect">
            <a:avLst/>
          </a:prstGeom>
        </p:spPr>
      </p:pic>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72000" y="4800600"/>
            <a:ext cx="1495188" cy="1554480"/>
          </a:xfrm>
          <a:prstGeom prst="rect">
            <a:avLst/>
          </a:prstGeom>
        </p:spPr>
      </p:pic>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96000" y="3657600"/>
            <a:ext cx="2883912" cy="822960"/>
          </a:xfrm>
          <a:prstGeom prst="rect">
            <a:avLst/>
          </a:prstGeom>
        </p:spPr>
      </p:pic>
    </p:spTree>
    <p:extLst>
      <p:ext uri="{BB962C8B-B14F-4D97-AF65-F5344CB8AC3E}">
        <p14:creationId xmlns:p14="http://schemas.microsoft.com/office/powerpoint/2010/main" val="2439392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029200"/>
            <a:ext cx="4572000" cy="1676400"/>
          </a:xfrm>
        </p:spPr>
        <p:txBody>
          <a:bodyPr anchor="ctr">
            <a:noAutofit/>
          </a:bodyPr>
          <a:lstStyle/>
          <a:p>
            <a:pPr algn="ctr"/>
            <a:r>
              <a:rPr lang="en-US" sz="2000" b="1" u="sng" dirty="0" smtClean="0">
                <a:solidFill>
                  <a:schemeClr val="tx1"/>
                </a:solidFill>
              </a:rPr>
              <a:t>Get Social with Us!</a:t>
            </a:r>
            <a:r>
              <a:rPr lang="en-US" sz="1800" dirty="0" smtClean="0">
                <a:solidFill>
                  <a:schemeClr val="tx1"/>
                </a:solidFill>
              </a:rPr>
              <a:t/>
            </a:r>
            <a:br>
              <a:rPr lang="en-US" sz="1800" dirty="0" smtClean="0">
                <a:solidFill>
                  <a:schemeClr val="tx1"/>
                </a:solidFill>
              </a:rPr>
            </a:br>
            <a:r>
              <a:rPr lang="en-US" sz="1800" b="1" dirty="0" smtClean="0">
                <a:solidFill>
                  <a:schemeClr val="tx1"/>
                </a:solidFill>
              </a:rPr>
              <a:t>Facebook</a:t>
            </a:r>
            <a:r>
              <a:rPr lang="en-US" sz="1800" dirty="0" smtClean="0">
                <a:solidFill>
                  <a:schemeClr val="tx1"/>
                </a:solidFill>
              </a:rPr>
              <a:t>: </a:t>
            </a:r>
            <a:r>
              <a:rPr lang="en-US" sz="1800" dirty="0">
                <a:hlinkClick r:id="rId3"/>
              </a:rPr>
              <a:t>Roxbury Cultural District in Dudley Square-Eliot Square</a:t>
            </a:r>
            <a:r>
              <a:rPr lang="en-US" sz="1800" dirty="0" smtClean="0">
                <a:solidFill>
                  <a:schemeClr val="tx1"/>
                </a:solidFill>
                <a:hlinkClick r:id="rId3"/>
              </a:rPr>
              <a:t/>
            </a:r>
            <a:br>
              <a:rPr lang="en-US" sz="1800" dirty="0" smtClean="0">
                <a:solidFill>
                  <a:schemeClr val="tx1"/>
                </a:solidFill>
                <a:hlinkClick r:id="rId3"/>
              </a:rPr>
            </a:br>
            <a:r>
              <a:rPr lang="en-US" sz="1800" b="1" dirty="0" smtClean="0">
                <a:solidFill>
                  <a:schemeClr val="tx1"/>
                </a:solidFill>
              </a:rPr>
              <a:t>Twitter</a:t>
            </a:r>
            <a:r>
              <a:rPr lang="en-US" sz="1800" dirty="0" smtClean="0">
                <a:solidFill>
                  <a:schemeClr val="tx1"/>
                </a:solidFill>
              </a:rPr>
              <a:t>: </a:t>
            </a:r>
            <a:r>
              <a:rPr lang="en-US" sz="1800" dirty="0" smtClean="0">
                <a:solidFill>
                  <a:schemeClr val="tx1"/>
                </a:solidFill>
                <a:hlinkClick r:id="rId4"/>
              </a:rPr>
              <a:t>@roxburyculture</a:t>
            </a:r>
            <a:endParaRPr lang="en-US" sz="1800" dirty="0">
              <a:solidFill>
                <a:schemeClr val="tx1"/>
              </a:solidFill>
            </a:endParaRPr>
          </a:p>
        </p:txBody>
      </p:sp>
      <p:sp>
        <p:nvSpPr>
          <p:cNvPr id="9" name="TextBox 8"/>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pic>
        <p:nvPicPr>
          <p:cNvPr id="3" name="Picture 2" descr="Screen Shot 2016-04-11 at 9.33.46 AM.png"/>
          <p:cNvPicPr>
            <a:picLocks noChangeAspect="1"/>
          </p:cNvPicPr>
          <p:nvPr/>
        </p:nvPicPr>
        <p:blipFill rotWithShape="1">
          <a:blip r:embed="rId5" cstate="print">
            <a:extLst>
              <a:ext uri="{28A0092B-C50C-407E-A947-70E740481C1C}">
                <a14:useLocalDpi xmlns:a14="http://schemas.microsoft.com/office/drawing/2010/main"/>
              </a:ext>
            </a:extLst>
          </a:blip>
          <a:srcRect b="44433"/>
          <a:stretch/>
        </p:blipFill>
        <p:spPr>
          <a:xfrm>
            <a:off x="152400" y="685800"/>
            <a:ext cx="8870460" cy="2355701"/>
          </a:xfrm>
          <a:prstGeom prst="rect">
            <a:avLst/>
          </a:prstGeom>
        </p:spPr>
      </p:pic>
      <p:sp>
        <p:nvSpPr>
          <p:cNvPr id="5" name="Title 1"/>
          <p:cNvSpPr txBox="1">
            <a:spLocks/>
          </p:cNvSpPr>
          <p:nvPr/>
        </p:nvSpPr>
        <p:spPr>
          <a:xfrm>
            <a:off x="5029200" y="5029200"/>
            <a:ext cx="3962400" cy="16764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000" b="1" u="sng" dirty="0" smtClean="0">
                <a:solidFill>
                  <a:schemeClr val="tx1"/>
                </a:solidFill>
              </a:rPr>
              <a:t>Contact Us!</a:t>
            </a:r>
          </a:p>
          <a:p>
            <a:pPr algn="ctr"/>
            <a:r>
              <a:rPr lang="en-US" sz="1800" b="1" dirty="0" smtClean="0">
                <a:solidFill>
                  <a:schemeClr val="tx1"/>
                </a:solidFill>
              </a:rPr>
              <a:t>Web</a:t>
            </a:r>
            <a:r>
              <a:rPr lang="en-US" sz="1800" dirty="0" smtClean="0">
                <a:solidFill>
                  <a:schemeClr val="tx1"/>
                </a:solidFill>
              </a:rPr>
              <a:t>: </a:t>
            </a:r>
            <a:r>
              <a:rPr lang="en-US" sz="1800" dirty="0" err="1" smtClean="0">
                <a:solidFill>
                  <a:schemeClr val="tx1"/>
                </a:solidFill>
                <a:hlinkClick r:id="rId6"/>
              </a:rPr>
              <a:t>www.</a:t>
            </a:r>
            <a:r>
              <a:rPr lang="en-US" sz="1800" dirty="0" err="1" smtClean="0">
                <a:hlinkClick r:id="rId6"/>
              </a:rPr>
              <a:t>roxburyculturaldistrict.org</a:t>
            </a:r>
            <a:endParaRPr lang="en-US" sz="1800" dirty="0" smtClean="0"/>
          </a:p>
          <a:p>
            <a:pPr algn="ctr"/>
            <a:r>
              <a:rPr lang="en-US" sz="1800" b="1" dirty="0" smtClean="0">
                <a:solidFill>
                  <a:schemeClr val="tx1"/>
                </a:solidFill>
              </a:rPr>
              <a:t>Phone</a:t>
            </a:r>
            <a:r>
              <a:rPr lang="en-US" sz="1800" dirty="0">
                <a:solidFill>
                  <a:schemeClr val="tx1"/>
                </a:solidFill>
              </a:rPr>
              <a:t>: 617-427-0046</a:t>
            </a:r>
            <a:br>
              <a:rPr lang="en-US" sz="1800" dirty="0">
                <a:solidFill>
                  <a:schemeClr val="tx1"/>
                </a:solidFill>
              </a:rPr>
            </a:br>
            <a:r>
              <a:rPr lang="en-US" sz="1800" b="1" dirty="0">
                <a:solidFill>
                  <a:schemeClr val="tx1"/>
                </a:solidFill>
              </a:rPr>
              <a:t>Email</a:t>
            </a:r>
            <a:r>
              <a:rPr lang="en-US" sz="1800" dirty="0">
                <a:solidFill>
                  <a:schemeClr val="tx1"/>
                </a:solidFill>
              </a:rPr>
              <a:t>: </a:t>
            </a:r>
            <a:r>
              <a:rPr lang="en-US" sz="1800" dirty="0" err="1">
                <a:solidFill>
                  <a:schemeClr val="tx1"/>
                </a:solidFill>
              </a:rPr>
              <a:t>DECDinfo@</a:t>
            </a:r>
            <a:r>
              <a:rPr lang="en-US" sz="1800" dirty="0" err="1" smtClean="0">
                <a:solidFill>
                  <a:schemeClr val="tx1"/>
                </a:solidFill>
              </a:rPr>
              <a:t>gmail.com</a:t>
            </a:r>
            <a:endParaRPr lang="en-US" sz="1800" dirty="0">
              <a:solidFill>
                <a:schemeClr val="tx1"/>
              </a:solidFill>
            </a:endParaRPr>
          </a:p>
        </p:txBody>
      </p:sp>
      <p:pic>
        <p:nvPicPr>
          <p:cNvPr id="6" name="Picture 5" descr="Join conco.jpg"/>
          <p:cNvPicPr>
            <a:picLocks noChangeAspect="1"/>
          </p:cNvPicPr>
          <p:nvPr/>
        </p:nvPicPr>
        <p:blipFill rotWithShape="1">
          <a:blip r:embed="rId7">
            <a:extLst>
              <a:ext uri="{28A0092B-C50C-407E-A947-70E740481C1C}">
                <a14:useLocalDpi xmlns:a14="http://schemas.microsoft.com/office/drawing/2010/main" val="0"/>
              </a:ext>
            </a:extLst>
          </a:blip>
          <a:srcRect t="9075" b="8728"/>
          <a:stretch/>
        </p:blipFill>
        <p:spPr>
          <a:xfrm>
            <a:off x="0" y="2667000"/>
            <a:ext cx="9144000" cy="2055520"/>
          </a:xfrm>
          <a:prstGeom prst="rect">
            <a:avLst/>
          </a:prstGeom>
        </p:spPr>
      </p:pic>
    </p:spTree>
    <p:extLst>
      <p:ext uri="{BB962C8B-B14F-4D97-AF65-F5344CB8AC3E}">
        <p14:creationId xmlns:p14="http://schemas.microsoft.com/office/powerpoint/2010/main" val="2606802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6670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sp>
        <p:nvSpPr>
          <p:cNvPr id="3" name="Content Placeholder 2"/>
          <p:cNvSpPr>
            <a:spLocks noGrp="1"/>
          </p:cNvSpPr>
          <p:nvPr>
            <p:ph sz="half" idx="1"/>
          </p:nvPr>
        </p:nvSpPr>
        <p:spPr>
          <a:xfrm>
            <a:off x="2209800" y="4038600"/>
            <a:ext cx="4648200" cy="2133600"/>
          </a:xfrm>
        </p:spPr>
        <p:txBody>
          <a:bodyPr>
            <a:noAutofit/>
          </a:bodyPr>
          <a:lstStyle/>
          <a:p>
            <a:pPr marL="403225" indent="-403225" fontAlgn="base">
              <a:spcBef>
                <a:spcPts val="600"/>
              </a:spcBef>
              <a:spcAft>
                <a:spcPts val="600"/>
              </a:spcAft>
              <a:buClr>
                <a:schemeClr val="tx1"/>
              </a:buClr>
              <a:buFont typeface="Wingdings" charset="2"/>
              <a:buChar char="ü"/>
            </a:pPr>
            <a:r>
              <a:rPr lang="en-US" sz="2200" dirty="0" smtClean="0"/>
              <a:t>June 16 (today), </a:t>
            </a:r>
            <a:r>
              <a:rPr lang="en-US" sz="2200" dirty="0"/>
              <a:t>Dudley </a:t>
            </a:r>
            <a:r>
              <a:rPr lang="en-US" sz="2200" dirty="0" smtClean="0"/>
              <a:t>Library</a:t>
            </a:r>
          </a:p>
          <a:p>
            <a:pPr marL="403225" indent="-403225" fontAlgn="base">
              <a:spcBef>
                <a:spcPts val="600"/>
              </a:spcBef>
              <a:spcAft>
                <a:spcPts val="600"/>
              </a:spcAft>
              <a:buClr>
                <a:schemeClr val="tx1"/>
              </a:buClr>
              <a:buFont typeface="Wingdings" charset="2"/>
              <a:buChar char="q"/>
            </a:pPr>
            <a:r>
              <a:rPr lang="en-US" sz="2200" dirty="0" smtClean="0"/>
              <a:t>City </a:t>
            </a:r>
            <a:r>
              <a:rPr lang="en-US" sz="2200" dirty="0"/>
              <a:t>Council </a:t>
            </a:r>
            <a:r>
              <a:rPr lang="en-US" sz="2200" dirty="0" smtClean="0"/>
              <a:t>Hearing, TBD</a:t>
            </a:r>
          </a:p>
          <a:p>
            <a:pPr marL="403225" indent="-403225" fontAlgn="base">
              <a:spcBef>
                <a:spcPts val="600"/>
              </a:spcBef>
              <a:spcAft>
                <a:spcPts val="600"/>
              </a:spcAft>
              <a:buClr>
                <a:schemeClr val="tx1"/>
              </a:buClr>
              <a:buFont typeface="Wingdings" charset="2"/>
              <a:buChar char="q"/>
            </a:pPr>
            <a:r>
              <a:rPr lang="en-US" sz="2200" dirty="0" smtClean="0"/>
              <a:t>MCC Tour, TBD</a:t>
            </a:r>
          </a:p>
          <a:p>
            <a:pPr marL="403225" indent="-403225" fontAlgn="base">
              <a:spcBef>
                <a:spcPts val="600"/>
              </a:spcBef>
              <a:spcAft>
                <a:spcPts val="600"/>
              </a:spcAft>
              <a:buClr>
                <a:schemeClr val="tx1"/>
              </a:buClr>
              <a:buFont typeface="Wingdings" charset="2"/>
              <a:buChar char="q"/>
            </a:pPr>
            <a:r>
              <a:rPr lang="en-US" sz="2200" dirty="0" smtClean="0"/>
              <a:t>Submit </a:t>
            </a:r>
            <a:r>
              <a:rPr lang="en-US" sz="2200" dirty="0"/>
              <a:t>application to </a:t>
            </a:r>
            <a:r>
              <a:rPr lang="en-US" sz="2200" dirty="0" smtClean="0"/>
              <a:t>MCC</a:t>
            </a:r>
            <a:endParaRPr lang="en-US" sz="2200" dirty="0"/>
          </a:p>
        </p:txBody>
      </p:sp>
      <p:pic>
        <p:nvPicPr>
          <p:cNvPr id="2" name="Picture 1" descr="Nelson Mandela Mural.tiff"/>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35000"/>
                    </a14:imgEffect>
                  </a14:imgLayer>
                </a14:imgProps>
              </a:ext>
              <a:ext uri="{28A0092B-C50C-407E-A947-70E740481C1C}">
                <a14:useLocalDpi xmlns:a14="http://schemas.microsoft.com/office/drawing/2010/main"/>
              </a:ext>
            </a:extLst>
          </a:blip>
          <a:srcRect t="24795" r="200" b="14058"/>
          <a:stretch/>
        </p:blipFill>
        <p:spPr>
          <a:xfrm>
            <a:off x="0" y="533400"/>
            <a:ext cx="9144000" cy="2077963"/>
          </a:xfrm>
          <a:prstGeom prst="rect">
            <a:avLst/>
          </a:prstGeom>
        </p:spPr>
      </p:pic>
      <p:sp>
        <p:nvSpPr>
          <p:cNvPr id="8" name="TextBox 7"/>
          <p:cNvSpPr txBox="1"/>
          <p:nvPr/>
        </p:nvSpPr>
        <p:spPr>
          <a:xfrm>
            <a:off x="0" y="2590800"/>
            <a:ext cx="9144000" cy="182880"/>
          </a:xfrm>
          <a:prstGeom prst="rect">
            <a:avLst/>
          </a:prstGeom>
          <a:solidFill>
            <a:srgbClr val="DA842B"/>
          </a:solidFill>
        </p:spPr>
        <p:txBody>
          <a:bodyPr wrap="square" rtlCol="0">
            <a:spAutoFit/>
          </a:bodyPr>
          <a:lstStyle/>
          <a:p>
            <a:endParaRPr lang="en-US" dirty="0"/>
          </a:p>
        </p:txBody>
      </p:sp>
      <p:grpSp>
        <p:nvGrpSpPr>
          <p:cNvPr id="7" name="Group 6"/>
          <p:cNvGrpSpPr/>
          <p:nvPr/>
        </p:nvGrpSpPr>
        <p:grpSpPr>
          <a:xfrm>
            <a:off x="-2" y="2971800"/>
            <a:ext cx="9144004"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
        <p:nvSpPr>
          <p:cNvPr id="4" name="Rectangle 3"/>
          <p:cNvSpPr/>
          <p:nvPr/>
        </p:nvSpPr>
        <p:spPr>
          <a:xfrm>
            <a:off x="2209800" y="3352800"/>
            <a:ext cx="4414114" cy="523220"/>
          </a:xfrm>
          <a:prstGeom prst="rect">
            <a:avLst/>
          </a:prstGeom>
        </p:spPr>
        <p:txBody>
          <a:bodyPr wrap="none">
            <a:spAutoFit/>
          </a:bodyPr>
          <a:lstStyle/>
          <a:p>
            <a:pPr algn="ctr"/>
            <a:r>
              <a:rPr lang="en-US" sz="2800" b="1" dirty="0" smtClean="0">
                <a:solidFill>
                  <a:srgbClr val="DA842B"/>
                </a:solidFill>
              </a:rPr>
              <a:t>Community Engagement</a:t>
            </a:r>
            <a:endParaRPr lang="en-US" sz="2800" b="1" dirty="0">
              <a:solidFill>
                <a:srgbClr val="DA842B"/>
              </a:solidFill>
            </a:endParaRPr>
          </a:p>
        </p:txBody>
      </p:sp>
    </p:spTree>
    <p:extLst>
      <p:ext uri="{BB962C8B-B14F-4D97-AF65-F5344CB8AC3E}">
        <p14:creationId xmlns:p14="http://schemas.microsoft.com/office/powerpoint/2010/main" val="4163978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334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grpSp>
        <p:nvGrpSpPr>
          <p:cNvPr id="7" name="Group 6"/>
          <p:cNvGrpSpPr/>
          <p:nvPr/>
        </p:nvGrpSpPr>
        <p:grpSpPr>
          <a:xfrm>
            <a:off x="-76202" y="838201"/>
            <a:ext cx="9372602"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
        <p:nvSpPr>
          <p:cNvPr id="9" name="TextBox 8"/>
          <p:cNvSpPr txBox="1"/>
          <p:nvPr/>
        </p:nvSpPr>
        <p:spPr>
          <a:xfrm>
            <a:off x="990600" y="1752600"/>
            <a:ext cx="7010400" cy="584776"/>
          </a:xfrm>
          <a:prstGeom prst="rect">
            <a:avLst/>
          </a:prstGeom>
          <a:noFill/>
        </p:spPr>
        <p:txBody>
          <a:bodyPr wrap="square" rtlCol="0">
            <a:spAutoFit/>
          </a:bodyPr>
          <a:lstStyle/>
          <a:p>
            <a:pPr algn="ctr"/>
            <a:r>
              <a:rPr lang="en-US" sz="3200" b="1" dirty="0" smtClean="0">
                <a:solidFill>
                  <a:srgbClr val="DA842B"/>
                </a:solidFill>
              </a:rPr>
              <a:t>Draft Vision Statements</a:t>
            </a:r>
            <a:endParaRPr lang="en-US" sz="3200" b="1" dirty="0" smtClean="0">
              <a:solidFill>
                <a:srgbClr val="DA842B"/>
              </a:solidFill>
            </a:endParaRPr>
          </a:p>
        </p:txBody>
      </p:sp>
      <p:pic>
        <p:nvPicPr>
          <p:cNvPr id="10" name="Picture 2" descr="image"/>
          <p:cNvPicPr>
            <a:picLocks noChangeAspect="1" noChangeArrowheads="1"/>
          </p:cNvPicPr>
          <p:nvPr/>
        </p:nvPicPr>
        <p:blipFill rotWithShape="1">
          <a:blip r:embed="rId4">
            <a:extLst>
              <a:ext uri="{28A0092B-C50C-407E-A947-70E740481C1C}">
                <a14:useLocalDpi xmlns:a14="http://schemas.microsoft.com/office/drawing/2010/main" val="0"/>
              </a:ext>
            </a:extLst>
          </a:blip>
          <a:srcRect r="21075"/>
          <a:stretch/>
        </p:blipFill>
        <p:spPr bwMode="auto">
          <a:xfrm>
            <a:off x="5410200" y="2590800"/>
            <a:ext cx="3562947"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2870537"/>
            <a:ext cx="4724400" cy="1015663"/>
          </a:xfrm>
          <a:prstGeom prst="rect">
            <a:avLst/>
          </a:prstGeom>
        </p:spPr>
        <p:txBody>
          <a:bodyPr wrap="square">
            <a:spAutoFit/>
          </a:bodyPr>
          <a:lstStyle/>
          <a:p>
            <a:r>
              <a:rPr lang="en-US" sz="2000" i="1" dirty="0"/>
              <a:t>To lift up the community of Roxbury as a living repository of </a:t>
            </a:r>
            <a:r>
              <a:rPr lang="en-US" sz="2000" i="1" dirty="0" smtClean="0"/>
              <a:t>arts </a:t>
            </a:r>
            <a:r>
              <a:rPr lang="en-US" sz="2000" i="1" dirty="0"/>
              <a:t>and cultural expression - past, </a:t>
            </a:r>
            <a:r>
              <a:rPr lang="en-US" sz="2000" i="1" dirty="0" smtClean="0"/>
              <a:t>present, </a:t>
            </a:r>
            <a:r>
              <a:rPr lang="en-US" sz="2000" i="1" dirty="0"/>
              <a:t>and future.</a:t>
            </a:r>
          </a:p>
        </p:txBody>
      </p:sp>
      <p:sp>
        <p:nvSpPr>
          <p:cNvPr id="2" name="TextBox 1"/>
          <p:cNvSpPr txBox="1"/>
          <p:nvPr/>
        </p:nvSpPr>
        <p:spPr>
          <a:xfrm>
            <a:off x="381000" y="4385608"/>
            <a:ext cx="4953000" cy="1938992"/>
          </a:xfrm>
          <a:prstGeom prst="rect">
            <a:avLst/>
          </a:prstGeom>
          <a:noFill/>
        </p:spPr>
        <p:txBody>
          <a:bodyPr wrap="square" rtlCol="0">
            <a:spAutoFit/>
          </a:bodyPr>
          <a:lstStyle/>
          <a:p>
            <a:r>
              <a:rPr lang="en-US" sz="2000" i="1" dirty="0"/>
              <a:t>Roxbury is a unique community of people that appreciates its cultural assets, both people and places, in support of a thriving cultural sector that values all history and builds economic opportunities for all residents and stakeholders. </a:t>
            </a:r>
            <a:r>
              <a:rPr lang="en-US" sz="2000" dirty="0"/>
              <a:t> </a:t>
            </a:r>
            <a:endParaRPr lang="en-US" sz="2000" dirty="0"/>
          </a:p>
        </p:txBody>
      </p:sp>
    </p:spTree>
    <p:extLst>
      <p:ext uri="{BB962C8B-B14F-4D97-AF65-F5344CB8AC3E}">
        <p14:creationId xmlns:p14="http://schemas.microsoft.com/office/powerpoint/2010/main" val="2379892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334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grpSp>
        <p:nvGrpSpPr>
          <p:cNvPr id="7" name="Group 6"/>
          <p:cNvGrpSpPr/>
          <p:nvPr/>
        </p:nvGrpSpPr>
        <p:grpSpPr>
          <a:xfrm>
            <a:off x="-76202" y="838201"/>
            <a:ext cx="9372602"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
        <p:nvSpPr>
          <p:cNvPr id="9" name="TextBox 8"/>
          <p:cNvSpPr txBox="1"/>
          <p:nvPr/>
        </p:nvSpPr>
        <p:spPr>
          <a:xfrm>
            <a:off x="990600" y="1600200"/>
            <a:ext cx="7162800" cy="646331"/>
          </a:xfrm>
          <a:prstGeom prst="rect">
            <a:avLst/>
          </a:prstGeom>
          <a:noFill/>
        </p:spPr>
        <p:txBody>
          <a:bodyPr wrap="square" rtlCol="0">
            <a:spAutoFit/>
          </a:bodyPr>
          <a:lstStyle/>
          <a:p>
            <a:pPr algn="ctr"/>
            <a:r>
              <a:rPr lang="en-US" sz="3600" b="1" dirty="0" smtClean="0">
                <a:solidFill>
                  <a:srgbClr val="DA842B"/>
                </a:solidFill>
              </a:rPr>
              <a:t>Draft Mission Statement</a:t>
            </a:r>
            <a:endParaRPr lang="en-US" sz="3600" b="1" dirty="0">
              <a:solidFill>
                <a:srgbClr val="DA842B"/>
              </a:solidFill>
            </a:endParaRPr>
          </a:p>
        </p:txBody>
      </p:sp>
      <p:pic>
        <p:nvPicPr>
          <p:cNvPr id="12" name="Picture 11" descr="Jeep Jones Park_Us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2000" y="2438400"/>
            <a:ext cx="3825803" cy="1968827"/>
          </a:xfrm>
          <a:prstGeom prst="rect">
            <a:avLst/>
          </a:prstGeom>
        </p:spPr>
      </p:pic>
      <p:pic>
        <p:nvPicPr>
          <p:cNvPr id="6" name="Picture 5" descr="Screen Shot 2016-05-07 at 9.09.25 AM.png"/>
          <p:cNvPicPr>
            <a:picLocks noChangeAspect="1"/>
          </p:cNvPicPr>
          <p:nvPr/>
        </p:nvPicPr>
        <p:blipFill rotWithShape="1">
          <a:blip r:embed="rId5">
            <a:extLst>
              <a:ext uri="{28A0092B-C50C-407E-A947-70E740481C1C}">
                <a14:useLocalDpi xmlns:a14="http://schemas.microsoft.com/office/drawing/2010/main" val="0"/>
              </a:ext>
            </a:extLst>
          </a:blip>
          <a:srcRect l="12145" r="13158" b="2678"/>
          <a:stretch/>
        </p:blipFill>
        <p:spPr>
          <a:xfrm>
            <a:off x="762000" y="4419600"/>
            <a:ext cx="3810000" cy="2286000"/>
          </a:xfrm>
          <a:prstGeom prst="rect">
            <a:avLst/>
          </a:prstGeom>
        </p:spPr>
      </p:pic>
      <p:sp>
        <p:nvSpPr>
          <p:cNvPr id="3" name="Rectangle 2"/>
          <p:cNvSpPr/>
          <p:nvPr/>
        </p:nvSpPr>
        <p:spPr>
          <a:xfrm>
            <a:off x="4953000" y="2667000"/>
            <a:ext cx="3962400" cy="3416320"/>
          </a:xfrm>
          <a:prstGeom prst="rect">
            <a:avLst/>
          </a:prstGeom>
        </p:spPr>
        <p:txBody>
          <a:bodyPr wrap="square">
            <a:spAutoFit/>
          </a:bodyPr>
          <a:lstStyle/>
          <a:p>
            <a:r>
              <a:rPr lang="en-US" sz="2400" i="1" dirty="0"/>
              <a:t>T</a:t>
            </a:r>
            <a:r>
              <a:rPr lang="en-US" sz="2400" i="1" dirty="0" smtClean="0"/>
              <a:t>o </a:t>
            </a:r>
            <a:r>
              <a:rPr lang="en-US" sz="2400" i="1" dirty="0"/>
              <a:t>build and maintain a cultural district that identifies and recognizes Roxbury's cultural assets and establishes the tools, strategies, resources and spaces needed to sustain and grow the district's activities.</a:t>
            </a:r>
          </a:p>
        </p:txBody>
      </p:sp>
    </p:spTree>
    <p:extLst>
      <p:ext uri="{BB962C8B-B14F-4D97-AF65-F5344CB8AC3E}">
        <p14:creationId xmlns:p14="http://schemas.microsoft.com/office/powerpoint/2010/main" val="19067499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200400" y="457200"/>
            <a:ext cx="6063622" cy="1066800"/>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defRPr/>
            </a:pPr>
            <a:endParaRPr lang="en-US" sz="3600" dirty="0">
              <a:solidFill>
                <a:srgbClr val="7F7F7F"/>
              </a:solidFill>
              <a:latin typeface="+mn-lt"/>
              <a:ea typeface="+mn-ea"/>
              <a:cs typeface="+mn-cs"/>
            </a:endParaRPr>
          </a:p>
        </p:txBody>
      </p:sp>
      <p:sp>
        <p:nvSpPr>
          <p:cNvPr id="7" name="TextBox 6"/>
          <p:cNvSpPr txBox="1"/>
          <p:nvPr/>
        </p:nvSpPr>
        <p:spPr>
          <a:xfrm>
            <a:off x="393128" y="211655"/>
            <a:ext cx="184666" cy="369332"/>
          </a:xfrm>
          <a:prstGeom prst="rect">
            <a:avLst/>
          </a:prstGeom>
          <a:noFill/>
        </p:spPr>
        <p:txBody>
          <a:bodyPr wrap="none" rtlCol="0">
            <a:spAutoFit/>
          </a:bodyPr>
          <a:lstStyle/>
          <a:p>
            <a:endParaRPr lang="en-US" dirty="0">
              <a:solidFill>
                <a:schemeClr val="bg1"/>
              </a:solidFill>
            </a:endParaRPr>
          </a:p>
        </p:txBody>
      </p:sp>
      <p:pic>
        <p:nvPicPr>
          <p:cNvPr id="5" name="Picture 4" descr="Rosa Parks 3.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0200" y="914400"/>
            <a:ext cx="3733800" cy="6019800"/>
          </a:xfrm>
          <a:prstGeom prst="rect">
            <a:avLst/>
          </a:prstGeom>
        </p:spPr>
      </p:pic>
      <p:sp>
        <p:nvSpPr>
          <p:cNvPr id="15" name="TextBox 14"/>
          <p:cNvSpPr txBox="1"/>
          <p:nvPr/>
        </p:nvSpPr>
        <p:spPr>
          <a:xfrm>
            <a:off x="6970457" y="181419"/>
            <a:ext cx="184666" cy="369332"/>
          </a:xfrm>
          <a:prstGeom prst="rect">
            <a:avLst/>
          </a:prstGeom>
          <a:noFill/>
        </p:spPr>
        <p:txBody>
          <a:bodyPr wrap="none" rtlCol="0">
            <a:spAutoFit/>
          </a:bodyPr>
          <a:lstStyle/>
          <a:p>
            <a:endParaRPr lang="en-US" dirty="0"/>
          </a:p>
        </p:txBody>
      </p:sp>
      <p:sp>
        <p:nvSpPr>
          <p:cNvPr id="11" name="Moon 10"/>
          <p:cNvSpPr/>
          <p:nvPr/>
        </p:nvSpPr>
        <p:spPr>
          <a:xfrm rot="10800000">
            <a:off x="5334001" y="609600"/>
            <a:ext cx="457199" cy="6248400"/>
          </a:xfrm>
          <a:prstGeom prst="moon">
            <a:avLst>
              <a:gd name="adj" fmla="val 8271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 name="TextBox 11"/>
          <p:cNvSpPr txBox="1"/>
          <p:nvPr/>
        </p:nvSpPr>
        <p:spPr>
          <a:xfrm rot="10800000">
            <a:off x="5334001" y="530355"/>
            <a:ext cx="609599" cy="640384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sp>
        <p:nvSpPr>
          <p:cNvPr id="8" name="Rectangle 7"/>
          <p:cNvSpPr/>
          <p:nvPr/>
        </p:nvSpPr>
        <p:spPr>
          <a:xfrm>
            <a:off x="685800" y="1371600"/>
            <a:ext cx="4343400" cy="584776"/>
          </a:xfrm>
          <a:prstGeom prst="rect">
            <a:avLst/>
          </a:prstGeom>
        </p:spPr>
        <p:txBody>
          <a:bodyPr wrap="square">
            <a:spAutoFit/>
          </a:bodyPr>
          <a:lstStyle/>
          <a:p>
            <a:pPr algn="ctr">
              <a:defRPr/>
            </a:pPr>
            <a:r>
              <a:rPr lang="en-US" sz="3200" b="1" dirty="0">
                <a:solidFill>
                  <a:srgbClr val="DA842B"/>
                </a:solidFill>
              </a:rPr>
              <a:t>Identifying Goals</a:t>
            </a:r>
          </a:p>
        </p:txBody>
      </p:sp>
      <p:sp>
        <p:nvSpPr>
          <p:cNvPr id="2" name="Rectangle 1"/>
          <p:cNvSpPr/>
          <p:nvPr/>
        </p:nvSpPr>
        <p:spPr>
          <a:xfrm>
            <a:off x="457200" y="2133600"/>
            <a:ext cx="4800600" cy="4493538"/>
          </a:xfrm>
          <a:prstGeom prst="rect">
            <a:avLst/>
          </a:prstGeom>
        </p:spPr>
        <p:txBody>
          <a:bodyPr wrap="square">
            <a:spAutoFit/>
          </a:bodyPr>
          <a:lstStyle/>
          <a:p>
            <a:r>
              <a:rPr lang="en-US" sz="2200" dirty="0" smtClean="0"/>
              <a:t>MCC defines their goals as:</a:t>
            </a:r>
          </a:p>
          <a:p>
            <a:pPr marL="342900" indent="-342900">
              <a:buFont typeface="Arial"/>
              <a:buChar char="•"/>
            </a:pPr>
            <a:r>
              <a:rPr lang="en-US" sz="2200" dirty="0" smtClean="0"/>
              <a:t>attract </a:t>
            </a:r>
            <a:r>
              <a:rPr lang="en-US" sz="2200" dirty="0"/>
              <a:t>artists and cultural enterprises</a:t>
            </a:r>
          </a:p>
          <a:p>
            <a:pPr marL="342900" indent="-342900">
              <a:buFont typeface="Arial"/>
              <a:buChar char="•"/>
            </a:pPr>
            <a:r>
              <a:rPr lang="en-US" sz="2200" dirty="0" smtClean="0"/>
              <a:t>spark </a:t>
            </a:r>
            <a:r>
              <a:rPr lang="en-US" sz="2200" dirty="0"/>
              <a:t>business and job development</a:t>
            </a:r>
          </a:p>
          <a:p>
            <a:pPr marL="342900" indent="-342900">
              <a:buFont typeface="Arial"/>
              <a:buChar char="•"/>
            </a:pPr>
            <a:r>
              <a:rPr lang="en-US" sz="2200" dirty="0" smtClean="0"/>
              <a:t>attract </a:t>
            </a:r>
            <a:r>
              <a:rPr lang="en-US" sz="2200" dirty="0"/>
              <a:t>tourists</a:t>
            </a:r>
          </a:p>
          <a:p>
            <a:pPr marL="342900" indent="-342900">
              <a:buFont typeface="Arial"/>
              <a:buChar char="•"/>
            </a:pPr>
            <a:r>
              <a:rPr lang="en-US" sz="2200" dirty="0" smtClean="0"/>
              <a:t>preserve </a:t>
            </a:r>
            <a:r>
              <a:rPr lang="en-US" sz="2200" dirty="0"/>
              <a:t>and reuse historic buildings</a:t>
            </a:r>
          </a:p>
          <a:p>
            <a:pPr marL="342900" indent="-342900">
              <a:buFont typeface="Arial"/>
              <a:buChar char="•"/>
            </a:pPr>
            <a:r>
              <a:rPr lang="en-US" sz="2200" dirty="0" smtClean="0"/>
              <a:t>enhance </a:t>
            </a:r>
            <a:r>
              <a:rPr lang="en-US" sz="2200" dirty="0"/>
              <a:t>property </a:t>
            </a:r>
            <a:r>
              <a:rPr lang="en-US" sz="2200" dirty="0" smtClean="0"/>
              <a:t>values</a:t>
            </a:r>
            <a:endParaRPr lang="en-US" sz="2200" dirty="0"/>
          </a:p>
          <a:p>
            <a:pPr marL="342900" indent="-342900">
              <a:buFont typeface="Arial"/>
              <a:buChar char="•"/>
            </a:pPr>
            <a:r>
              <a:rPr lang="en-US" sz="2200" dirty="0" smtClean="0"/>
              <a:t>foster </a:t>
            </a:r>
            <a:r>
              <a:rPr lang="en-US" sz="2200" dirty="0"/>
              <a:t>local cultural </a:t>
            </a:r>
            <a:r>
              <a:rPr lang="en-US" sz="2200" dirty="0" smtClean="0"/>
              <a:t>development</a:t>
            </a:r>
          </a:p>
          <a:p>
            <a:pPr marL="342900" indent="-342900">
              <a:buFont typeface="Arial"/>
              <a:buChar char="•"/>
            </a:pPr>
            <a:endParaRPr lang="en-US" sz="2200" dirty="0"/>
          </a:p>
          <a:p>
            <a:r>
              <a:rPr lang="en-US" sz="2200" dirty="0"/>
              <a:t>*How can we work together to establish </a:t>
            </a:r>
            <a:r>
              <a:rPr lang="en-US" sz="2200" dirty="0" smtClean="0"/>
              <a:t>goals for Roxbury?</a:t>
            </a:r>
            <a:endParaRPr lang="en-US" sz="2200" dirty="0"/>
          </a:p>
        </p:txBody>
      </p:sp>
      <p:pic>
        <p:nvPicPr>
          <p:cNvPr id="14" name="Picture 13" descr="DL_Pattern_1.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533400"/>
            <a:ext cx="9144000" cy="909109"/>
          </a:xfrm>
          <a:prstGeom prst="rect">
            <a:avLst/>
          </a:prstGeom>
        </p:spPr>
      </p:pic>
      <p:sp>
        <p:nvSpPr>
          <p:cNvPr id="16" name="TextBox 15"/>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grpSp>
        <p:nvGrpSpPr>
          <p:cNvPr id="17" name="Group 16"/>
          <p:cNvGrpSpPr/>
          <p:nvPr/>
        </p:nvGrpSpPr>
        <p:grpSpPr>
          <a:xfrm>
            <a:off x="-76202" y="838201"/>
            <a:ext cx="9372602" cy="685799"/>
            <a:chOff x="990596" y="658843"/>
            <a:chExt cx="9144004" cy="685799"/>
          </a:xfrm>
        </p:grpSpPr>
        <p:sp>
          <p:nvSpPr>
            <p:cNvPr id="19" name="Moon 18"/>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0" name="TextBox 19"/>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Tree>
    <p:extLst>
      <p:ext uri="{BB962C8B-B14F-4D97-AF65-F5344CB8AC3E}">
        <p14:creationId xmlns:p14="http://schemas.microsoft.com/office/powerpoint/2010/main" val="3339770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334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sp>
        <p:nvSpPr>
          <p:cNvPr id="3" name="Content Placeholder 2"/>
          <p:cNvSpPr>
            <a:spLocks noGrp="1"/>
          </p:cNvSpPr>
          <p:nvPr>
            <p:ph sz="half" idx="1"/>
          </p:nvPr>
        </p:nvSpPr>
        <p:spPr>
          <a:xfrm>
            <a:off x="304800" y="990600"/>
            <a:ext cx="8534400" cy="1295400"/>
          </a:xfrm>
        </p:spPr>
        <p:txBody>
          <a:bodyPr>
            <a:noAutofit/>
          </a:bodyPr>
          <a:lstStyle/>
          <a:p>
            <a:pPr marL="0" indent="0" algn="ctr">
              <a:buNone/>
            </a:pPr>
            <a:endParaRPr lang="en-US" b="1" dirty="0"/>
          </a:p>
          <a:p>
            <a:pPr marL="0" indent="0">
              <a:buNone/>
            </a:pPr>
            <a:r>
              <a:rPr lang="en-US" sz="1600" b="1" dirty="0" smtClean="0"/>
              <a:t>Question: How </a:t>
            </a:r>
            <a:r>
              <a:rPr lang="en-US" sz="1600" b="1" dirty="0"/>
              <a:t>do we communicate our cultural treasures from the inside out</a:t>
            </a:r>
            <a:r>
              <a:rPr lang="en-US" sz="1600" b="1" dirty="0" smtClean="0"/>
              <a:t>?</a:t>
            </a:r>
          </a:p>
          <a:p>
            <a:pPr marL="0" indent="0">
              <a:buNone/>
            </a:pPr>
            <a:r>
              <a:rPr lang="en-US" sz="1600" b="1" dirty="0" smtClean="0"/>
              <a:t>Answers: Recommended strategies included:</a:t>
            </a:r>
            <a:endParaRPr lang="en-US" sz="1600" b="1" dirty="0"/>
          </a:p>
          <a:p>
            <a:pPr marL="0" indent="0" fontAlgn="base">
              <a:spcBef>
                <a:spcPts val="600"/>
              </a:spcBef>
              <a:spcAft>
                <a:spcPts val="600"/>
              </a:spcAft>
              <a:buClr>
                <a:schemeClr val="tx1"/>
              </a:buClr>
              <a:buNone/>
            </a:pPr>
            <a:endParaRPr lang="en-US" sz="1800" dirty="0" smtClean="0"/>
          </a:p>
        </p:txBody>
      </p:sp>
      <p:grpSp>
        <p:nvGrpSpPr>
          <p:cNvPr id="7" name="Group 6"/>
          <p:cNvGrpSpPr/>
          <p:nvPr/>
        </p:nvGrpSpPr>
        <p:grpSpPr>
          <a:xfrm>
            <a:off x="-2" y="838201"/>
            <a:ext cx="9144004"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
        <p:nvSpPr>
          <p:cNvPr id="5" name="Rectangle 4"/>
          <p:cNvSpPr/>
          <p:nvPr/>
        </p:nvSpPr>
        <p:spPr>
          <a:xfrm>
            <a:off x="76200" y="2133600"/>
            <a:ext cx="4495800" cy="5355311"/>
          </a:xfrm>
          <a:prstGeom prst="rect">
            <a:avLst/>
          </a:prstGeom>
        </p:spPr>
        <p:txBody>
          <a:bodyPr wrap="square">
            <a:spAutoFit/>
          </a:bodyPr>
          <a:lstStyle/>
          <a:p>
            <a:pPr marL="171450" lvl="0" indent="-171450">
              <a:buFont typeface="Arial"/>
              <a:buChar char="•"/>
            </a:pPr>
            <a:r>
              <a:rPr lang="en-US" sz="1200" b="1" u="sng" dirty="0"/>
              <a:t>Youth Participation</a:t>
            </a:r>
            <a:r>
              <a:rPr lang="en-US" sz="1200" b="1" dirty="0"/>
              <a:t>: </a:t>
            </a:r>
            <a:r>
              <a:rPr lang="en-US" sz="1200" dirty="0"/>
              <a:t>U</a:t>
            </a:r>
            <a:r>
              <a:rPr lang="en-US" sz="1200" dirty="0" smtClean="0"/>
              <a:t>tilize </a:t>
            </a:r>
            <a:r>
              <a:rPr lang="en-US" sz="1200" dirty="0"/>
              <a:t>s</a:t>
            </a:r>
            <a:r>
              <a:rPr lang="en-US" sz="1200" dirty="0" smtClean="0"/>
              <a:t>ummer </a:t>
            </a:r>
            <a:r>
              <a:rPr lang="en-US" sz="1200" dirty="0"/>
              <a:t>works programs </a:t>
            </a:r>
            <a:r>
              <a:rPr lang="en-US" sz="1200" dirty="0" smtClean="0"/>
              <a:t>for </a:t>
            </a:r>
            <a:r>
              <a:rPr lang="en-US" sz="1200" dirty="0"/>
              <a:t>training opportunities as neighborhood guides and ambassadors similar to MYTOWN. </a:t>
            </a:r>
            <a:endParaRPr lang="en-US" sz="1200" dirty="0" smtClean="0"/>
          </a:p>
          <a:p>
            <a:pPr marL="171450" lvl="0" indent="-171450">
              <a:buFont typeface="Arial"/>
              <a:buChar char="•"/>
            </a:pPr>
            <a:endParaRPr lang="en-US" sz="1200" dirty="0"/>
          </a:p>
          <a:p>
            <a:pPr marL="171450" lvl="0" indent="-171450">
              <a:buFont typeface="Arial"/>
              <a:buChar char="•"/>
            </a:pPr>
            <a:r>
              <a:rPr lang="en-US" sz="1200" b="1" u="sng" dirty="0" smtClean="0"/>
              <a:t>Technology</a:t>
            </a:r>
            <a:r>
              <a:rPr lang="en-US" sz="1200" b="1" dirty="0"/>
              <a:t>: </a:t>
            </a:r>
            <a:r>
              <a:rPr lang="en-US" sz="1200" dirty="0" smtClean="0"/>
              <a:t>Connect the </a:t>
            </a:r>
            <a:r>
              <a:rPr lang="en-US" sz="1200" dirty="0"/>
              <a:t>district </a:t>
            </a:r>
            <a:r>
              <a:rPr lang="en-US" sz="1200" dirty="0" smtClean="0"/>
              <a:t>and people through technology—holograms and phone apps. </a:t>
            </a:r>
          </a:p>
          <a:p>
            <a:pPr marL="171450" lvl="0" indent="-171450">
              <a:buFont typeface="Arial"/>
              <a:buChar char="•"/>
            </a:pPr>
            <a:endParaRPr lang="en-US" sz="1200" dirty="0" smtClean="0"/>
          </a:p>
          <a:p>
            <a:pPr marL="171450" lvl="0" indent="-171450">
              <a:buFont typeface="Arial"/>
              <a:buChar char="•"/>
            </a:pPr>
            <a:r>
              <a:rPr lang="en-US" sz="1200" b="1" u="sng" dirty="0" smtClean="0"/>
              <a:t>Streaming </a:t>
            </a:r>
            <a:r>
              <a:rPr lang="en-US" sz="1200" b="1" u="sng" dirty="0"/>
              <a:t>Roxbury Radio</a:t>
            </a:r>
            <a:r>
              <a:rPr lang="en-US" sz="1200" b="1" dirty="0"/>
              <a:t>: </a:t>
            </a:r>
            <a:r>
              <a:rPr lang="en-US" sz="1200" dirty="0" smtClean="0"/>
              <a:t>Develop streaming radio </a:t>
            </a:r>
            <a:r>
              <a:rPr lang="en-US" sz="1200" dirty="0"/>
              <a:t>to share spoken word, music, oral history, local news source, and cultural </a:t>
            </a:r>
            <a:r>
              <a:rPr lang="en-US" sz="1200" dirty="0" smtClean="0"/>
              <a:t>information.</a:t>
            </a:r>
          </a:p>
          <a:p>
            <a:pPr marL="171450" lvl="0" indent="-171450">
              <a:buFont typeface="Arial"/>
              <a:buChar char="•"/>
            </a:pPr>
            <a:endParaRPr lang="en-US" sz="1200" dirty="0" smtClean="0"/>
          </a:p>
          <a:p>
            <a:pPr marL="171450" lvl="0" indent="-171450">
              <a:buFont typeface="Arial"/>
              <a:buChar char="•"/>
            </a:pPr>
            <a:r>
              <a:rPr lang="en-US" sz="1200" b="1" u="sng" dirty="0" smtClean="0"/>
              <a:t>Events </a:t>
            </a:r>
            <a:r>
              <a:rPr lang="en-US" sz="1200" b="1" u="sng" dirty="0"/>
              <a:t>and Programming</a:t>
            </a:r>
            <a:r>
              <a:rPr lang="en-US" sz="1200" b="1" dirty="0"/>
              <a:t>: </a:t>
            </a:r>
            <a:r>
              <a:rPr lang="en-US" sz="1200" dirty="0" smtClean="0"/>
              <a:t>Develop consistent larger monthly events. Promote weekly </a:t>
            </a:r>
            <a:r>
              <a:rPr lang="en-US" sz="1200" dirty="0"/>
              <a:t>events focused on film, dance, ethnic foods, </a:t>
            </a:r>
            <a:r>
              <a:rPr lang="en-US" sz="1200" dirty="0" smtClean="0"/>
              <a:t>etc. Maintain shared calendar so someone can look quickly and know what is going on. </a:t>
            </a:r>
          </a:p>
          <a:p>
            <a:pPr marL="171450" lvl="0" indent="-171450">
              <a:buFont typeface="Arial"/>
              <a:buChar char="•"/>
            </a:pPr>
            <a:endParaRPr lang="en-US" sz="1200" dirty="0" smtClean="0"/>
          </a:p>
          <a:p>
            <a:pPr marL="171450" lvl="0" indent="-171450">
              <a:buFont typeface="Arial"/>
              <a:buChar char="•"/>
            </a:pPr>
            <a:r>
              <a:rPr lang="en-US" sz="1200" b="1" u="sng" dirty="0" smtClean="0"/>
              <a:t>Branding and Marketing</a:t>
            </a:r>
            <a:r>
              <a:rPr lang="en-US" sz="1200" b="1" dirty="0" smtClean="0"/>
              <a:t>: </a:t>
            </a:r>
            <a:r>
              <a:rPr lang="en-US" sz="1200" dirty="0" smtClean="0"/>
              <a:t>Brand </a:t>
            </a:r>
            <a:r>
              <a:rPr lang="en-US" sz="1200" dirty="0"/>
              <a:t>district </a:t>
            </a:r>
            <a:r>
              <a:rPr lang="en-US" sz="1200" dirty="0" smtClean="0"/>
              <a:t>as </a:t>
            </a:r>
            <a:r>
              <a:rPr lang="en-US" sz="1200" dirty="0"/>
              <a:t>inclusive and communicating the Roxbury art and cultural experience by stretching the boundaries and articulating a strong message that </a:t>
            </a:r>
            <a:r>
              <a:rPr lang="en-US" sz="1200" dirty="0" smtClean="0"/>
              <a:t>is </a:t>
            </a:r>
            <a:r>
              <a:rPr lang="en-US" sz="1200" dirty="0"/>
              <a:t>welcoming to all. N</a:t>
            </a:r>
            <a:r>
              <a:rPr lang="en-US" sz="1200" dirty="0" smtClean="0"/>
              <a:t>eed </a:t>
            </a:r>
            <a:r>
              <a:rPr lang="en-US" sz="1200" dirty="0"/>
              <a:t>for a good, broad definition so that no one is excluded</a:t>
            </a:r>
            <a:r>
              <a:rPr lang="en-US" sz="1200" dirty="0" smtClean="0"/>
              <a:t>. </a:t>
            </a:r>
          </a:p>
          <a:p>
            <a:pPr marL="171450" lvl="0" indent="-171450">
              <a:buFont typeface="Arial"/>
              <a:buChar char="•"/>
            </a:pPr>
            <a:endParaRPr lang="en-US" sz="1200" dirty="0"/>
          </a:p>
          <a:p>
            <a:pPr marL="171450" indent="-171450">
              <a:buFont typeface="Arial"/>
              <a:buChar char="•"/>
            </a:pPr>
            <a:r>
              <a:rPr lang="en-US" sz="1200" b="1" u="sng" dirty="0"/>
              <a:t>Roxbury Memory Trail</a:t>
            </a:r>
            <a:r>
              <a:rPr lang="en-US" sz="1200" b="1" dirty="0"/>
              <a:t>: </a:t>
            </a:r>
            <a:r>
              <a:rPr lang="en-US" sz="1200" dirty="0"/>
              <a:t>Support and learn from this related effort that is marking sites and preserving memories related to important twentieth century places and events in Roxbury. </a:t>
            </a:r>
          </a:p>
          <a:p>
            <a:pPr marL="171450" lvl="0" indent="-171450">
              <a:buFont typeface="Arial"/>
              <a:buChar char="•"/>
            </a:pPr>
            <a:endParaRPr lang="en-US" sz="1200" dirty="0" smtClean="0"/>
          </a:p>
          <a:p>
            <a:endParaRPr lang="en-US" dirty="0"/>
          </a:p>
        </p:txBody>
      </p:sp>
      <p:sp>
        <p:nvSpPr>
          <p:cNvPr id="10" name="Rectangle 9"/>
          <p:cNvSpPr/>
          <p:nvPr/>
        </p:nvSpPr>
        <p:spPr>
          <a:xfrm>
            <a:off x="4495800" y="2132887"/>
            <a:ext cx="4648200" cy="4616647"/>
          </a:xfrm>
          <a:prstGeom prst="rect">
            <a:avLst/>
          </a:prstGeom>
        </p:spPr>
        <p:txBody>
          <a:bodyPr wrap="square">
            <a:spAutoFit/>
          </a:bodyPr>
          <a:lstStyle/>
          <a:p>
            <a:pPr marL="285750" indent="-285750">
              <a:buFont typeface="Arial"/>
              <a:buChar char="•"/>
            </a:pPr>
            <a:r>
              <a:rPr lang="en-US" sz="1200" b="1" u="sng" dirty="0"/>
              <a:t>Boston Jazz Heritage Trail</a:t>
            </a:r>
            <a:r>
              <a:rPr lang="en-US" sz="1200" b="1" dirty="0"/>
              <a:t>: </a:t>
            </a:r>
            <a:r>
              <a:rPr lang="en-US" sz="1200" dirty="0"/>
              <a:t>Support and learn from this related effort that is highlighting important places in Roxbury related to jazz. </a:t>
            </a:r>
            <a:endParaRPr lang="en-US" sz="1200" dirty="0" smtClean="0"/>
          </a:p>
          <a:p>
            <a:pPr marL="285750" lvl="0" indent="-285750">
              <a:buFont typeface="Arial"/>
              <a:buChar char="•"/>
            </a:pPr>
            <a:endParaRPr lang="en-US" sz="1200" dirty="0" smtClean="0"/>
          </a:p>
          <a:p>
            <a:pPr marL="285750" indent="-285750">
              <a:buFont typeface="Arial"/>
              <a:buChar char="•"/>
            </a:pPr>
            <a:r>
              <a:rPr lang="en-US" sz="1200" b="1" u="sng" dirty="0"/>
              <a:t>History of African Americans in Boston</a:t>
            </a:r>
            <a:r>
              <a:rPr lang="en-US" sz="1200" b="1" dirty="0"/>
              <a:t>: </a:t>
            </a:r>
            <a:r>
              <a:rPr lang="en-US" sz="1200" i="1" dirty="0" smtClean="0"/>
              <a:t>African </a:t>
            </a:r>
            <a:r>
              <a:rPr lang="en-US" sz="1200" i="1" dirty="0"/>
              <a:t>Americans in Boston: More Than 350 </a:t>
            </a:r>
            <a:r>
              <a:rPr lang="en-US" sz="1200" i="1" dirty="0" smtClean="0"/>
              <a:t>Years</a:t>
            </a:r>
            <a:r>
              <a:rPr lang="en-US" sz="1200" i="1" dirty="0"/>
              <a:t> </a:t>
            </a:r>
            <a:r>
              <a:rPr lang="en-US" sz="1200" dirty="0" smtClean="0"/>
              <a:t>documents</a:t>
            </a:r>
            <a:r>
              <a:rPr lang="en-US" sz="1200" i="1" dirty="0" smtClean="0"/>
              <a:t> </a:t>
            </a:r>
            <a:r>
              <a:rPr lang="en-US" sz="1200" dirty="0" smtClean="0"/>
              <a:t>the long and rich history of </a:t>
            </a:r>
            <a:r>
              <a:rPr lang="en-US" sz="1200" dirty="0"/>
              <a:t>African </a:t>
            </a:r>
            <a:r>
              <a:rPr lang="en-US" sz="1200" dirty="0" smtClean="0"/>
              <a:t>Americans in Boston. With </a:t>
            </a:r>
            <a:r>
              <a:rPr lang="en-US" sz="1200" dirty="0"/>
              <a:t>each new generation the information </a:t>
            </a:r>
            <a:r>
              <a:rPr lang="en-US" sz="1200" dirty="0" smtClean="0"/>
              <a:t>must be communicated.</a:t>
            </a:r>
          </a:p>
          <a:p>
            <a:pPr marL="285750" indent="-285750">
              <a:buFont typeface="Arial"/>
              <a:buChar char="•"/>
            </a:pPr>
            <a:endParaRPr lang="en-US" sz="1200" dirty="0" smtClean="0"/>
          </a:p>
          <a:p>
            <a:pPr marL="285750" indent="-285750">
              <a:buFont typeface="Arial"/>
              <a:buChar char="•"/>
            </a:pPr>
            <a:r>
              <a:rPr lang="en-US" sz="1200" b="1" u="sng" dirty="0" smtClean="0"/>
              <a:t>Community </a:t>
            </a:r>
            <a:r>
              <a:rPr lang="en-US" sz="1200" b="1" u="sng" dirty="0"/>
              <a:t>Resources</a:t>
            </a:r>
            <a:r>
              <a:rPr lang="en-US" sz="1200" dirty="0"/>
              <a:t>: </a:t>
            </a:r>
            <a:r>
              <a:rPr lang="en-US" sz="1200" dirty="0" smtClean="0"/>
              <a:t>Make use of community resources, both human, organizational, and archival. </a:t>
            </a:r>
          </a:p>
          <a:p>
            <a:pPr marL="285750" indent="-285750">
              <a:buFont typeface="Arial"/>
              <a:buChar char="•"/>
            </a:pPr>
            <a:endParaRPr lang="en-US" sz="1200" dirty="0" smtClean="0"/>
          </a:p>
          <a:p>
            <a:pPr marL="285750" indent="-285750">
              <a:buFont typeface="Arial"/>
              <a:buChar char="•"/>
            </a:pPr>
            <a:r>
              <a:rPr lang="en-US" sz="1200" b="1" u="sng" dirty="0" smtClean="0"/>
              <a:t>Artists</a:t>
            </a:r>
            <a:r>
              <a:rPr lang="en-US" sz="1200" b="1" dirty="0" smtClean="0"/>
              <a:t>: </a:t>
            </a:r>
            <a:r>
              <a:rPr lang="en-US" sz="1200" dirty="0"/>
              <a:t>Foster art and artists with city investments. Exhibit and share knowledge of arts in </a:t>
            </a:r>
            <a:r>
              <a:rPr lang="en-US" sz="1200" dirty="0" smtClean="0"/>
              <a:t>Roxbury.</a:t>
            </a:r>
          </a:p>
          <a:p>
            <a:pPr marL="285750" indent="-285750">
              <a:buFont typeface="Arial"/>
              <a:buChar char="•"/>
            </a:pPr>
            <a:endParaRPr lang="en-US" sz="1200" dirty="0" smtClean="0"/>
          </a:p>
          <a:p>
            <a:pPr marL="285750" indent="-285750">
              <a:buFont typeface="Arial"/>
              <a:buChar char="•"/>
            </a:pPr>
            <a:r>
              <a:rPr lang="en-US" sz="1200" b="1" u="sng" dirty="0"/>
              <a:t>Look Broadly and Deeply at Cultural Assets</a:t>
            </a:r>
            <a:r>
              <a:rPr lang="en-US" sz="1200" b="1" dirty="0"/>
              <a:t>: </a:t>
            </a:r>
            <a:r>
              <a:rPr lang="en-US" sz="1200" dirty="0"/>
              <a:t>L</a:t>
            </a:r>
            <a:r>
              <a:rPr lang="en-US" sz="1200" dirty="0" smtClean="0"/>
              <a:t>ook </a:t>
            </a:r>
            <a:r>
              <a:rPr lang="en-US" sz="1200" dirty="0"/>
              <a:t>deeply at assets to highlight the richness: Elma Lewis’ playhouse in the park; </a:t>
            </a:r>
            <a:r>
              <a:rPr lang="en-US" sz="1200" dirty="0" smtClean="0"/>
              <a:t>Puddingstone </a:t>
            </a:r>
            <a:r>
              <a:rPr lang="en-US" sz="1200" dirty="0"/>
              <a:t>foundations and churches</a:t>
            </a:r>
            <a:r>
              <a:rPr lang="en-US" sz="1200" dirty="0" smtClean="0"/>
              <a:t>.</a:t>
            </a:r>
          </a:p>
          <a:p>
            <a:pPr marL="285750" indent="-285750">
              <a:buFont typeface="Arial"/>
              <a:buChar char="•"/>
            </a:pPr>
            <a:endParaRPr lang="en-US" sz="1200" dirty="0" smtClean="0"/>
          </a:p>
          <a:p>
            <a:pPr marL="285750" indent="-285750">
              <a:buFont typeface="Arial"/>
              <a:buChar char="•"/>
            </a:pPr>
            <a:r>
              <a:rPr lang="en-US" sz="1200" b="1" u="sng" dirty="0" smtClean="0"/>
              <a:t>Mapping </a:t>
            </a:r>
            <a:r>
              <a:rPr lang="en-US" sz="1200" b="1" u="sng" dirty="0"/>
              <a:t>Assets</a:t>
            </a:r>
            <a:r>
              <a:rPr lang="en-US" sz="1200" b="1" dirty="0"/>
              <a:t>: </a:t>
            </a:r>
            <a:r>
              <a:rPr lang="en-US" sz="1200" dirty="0" smtClean="0"/>
              <a:t>Conduct a survey to </a:t>
            </a:r>
            <a:r>
              <a:rPr lang="en-US" sz="1200" dirty="0"/>
              <a:t>explore the question, “What are the most important historic cultural places and institutions?</a:t>
            </a:r>
            <a:r>
              <a:rPr lang="en-US" sz="1200" dirty="0" smtClean="0"/>
              <a:t>” Should not be bound by map as maps are fluid—the MFA and Gardner Museum used to be in Roxbury. </a:t>
            </a:r>
            <a:r>
              <a:rPr lang="en-US" sz="1200" dirty="0"/>
              <a:t> </a:t>
            </a:r>
            <a:endParaRPr lang="en-US" dirty="0" smtClean="0"/>
          </a:p>
          <a:p>
            <a:pPr marL="285750" indent="-285750">
              <a:buFont typeface="Arial"/>
              <a:buChar char="•"/>
            </a:pPr>
            <a:endParaRPr lang="en-US" dirty="0"/>
          </a:p>
        </p:txBody>
      </p:sp>
    </p:spTree>
    <p:extLst>
      <p:ext uri="{BB962C8B-B14F-4D97-AF65-F5344CB8AC3E}">
        <p14:creationId xmlns:p14="http://schemas.microsoft.com/office/powerpoint/2010/main" val="26684576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334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sp>
        <p:nvSpPr>
          <p:cNvPr id="3" name="Content Placeholder 2"/>
          <p:cNvSpPr>
            <a:spLocks noGrp="1"/>
          </p:cNvSpPr>
          <p:nvPr>
            <p:ph sz="half" idx="1"/>
          </p:nvPr>
        </p:nvSpPr>
        <p:spPr>
          <a:xfrm>
            <a:off x="304800" y="990600"/>
            <a:ext cx="8534400" cy="1295400"/>
          </a:xfrm>
        </p:spPr>
        <p:txBody>
          <a:bodyPr>
            <a:noAutofit/>
          </a:bodyPr>
          <a:lstStyle/>
          <a:p>
            <a:pPr marL="0" indent="0" algn="ctr">
              <a:buNone/>
            </a:pPr>
            <a:endParaRPr lang="en-US" b="1" dirty="0"/>
          </a:p>
          <a:p>
            <a:pPr marL="0" indent="0">
              <a:buNone/>
            </a:pPr>
            <a:r>
              <a:rPr lang="en-US" sz="1600" b="1" dirty="0" smtClean="0"/>
              <a:t>Question: How can we work together to establish goals for Roxbury?</a:t>
            </a:r>
          </a:p>
          <a:p>
            <a:pPr marL="0" indent="0">
              <a:buNone/>
            </a:pPr>
            <a:r>
              <a:rPr lang="en-US" sz="1600" b="1" dirty="0" smtClean="0"/>
              <a:t>Answers: Recommended strategies included:</a:t>
            </a:r>
            <a:endParaRPr lang="en-US" sz="1600" b="1" dirty="0"/>
          </a:p>
          <a:p>
            <a:pPr marL="0" indent="0" fontAlgn="base">
              <a:spcBef>
                <a:spcPts val="600"/>
              </a:spcBef>
              <a:spcAft>
                <a:spcPts val="600"/>
              </a:spcAft>
              <a:buClr>
                <a:schemeClr val="tx1"/>
              </a:buClr>
              <a:buNone/>
            </a:pPr>
            <a:endParaRPr lang="en-US" sz="1800" dirty="0" smtClean="0"/>
          </a:p>
        </p:txBody>
      </p:sp>
      <p:grpSp>
        <p:nvGrpSpPr>
          <p:cNvPr id="7" name="Group 6"/>
          <p:cNvGrpSpPr/>
          <p:nvPr/>
        </p:nvGrpSpPr>
        <p:grpSpPr>
          <a:xfrm>
            <a:off x="-2" y="838201"/>
            <a:ext cx="9144004"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
        <p:nvSpPr>
          <p:cNvPr id="5" name="Rectangle 4"/>
          <p:cNvSpPr/>
          <p:nvPr/>
        </p:nvSpPr>
        <p:spPr>
          <a:xfrm>
            <a:off x="76200" y="2238614"/>
            <a:ext cx="4038600" cy="3323986"/>
          </a:xfrm>
          <a:prstGeom prst="rect">
            <a:avLst/>
          </a:prstGeom>
        </p:spPr>
        <p:txBody>
          <a:bodyPr wrap="square">
            <a:spAutoFit/>
          </a:bodyPr>
          <a:lstStyle/>
          <a:p>
            <a:pPr marL="171450" indent="-171450">
              <a:buFont typeface="Arial"/>
              <a:buChar char="•"/>
            </a:pPr>
            <a:r>
              <a:rPr lang="en-US" sz="1200" b="1" u="sng" dirty="0" smtClean="0"/>
              <a:t>Look </a:t>
            </a:r>
            <a:r>
              <a:rPr lang="en-US" sz="1200" b="1" u="sng" dirty="0"/>
              <a:t>at Best Practices</a:t>
            </a:r>
            <a:r>
              <a:rPr lang="en-US" sz="1200" dirty="0"/>
              <a:t>: </a:t>
            </a:r>
            <a:r>
              <a:rPr lang="en-US" sz="1200" dirty="0" smtClean="0"/>
              <a:t>Look at strong models such as </a:t>
            </a:r>
            <a:r>
              <a:rPr lang="en-US" sz="1200" dirty="0"/>
              <a:t>AHA! (see </a:t>
            </a:r>
            <a:r>
              <a:rPr lang="en-US" sz="1200" dirty="0" err="1"/>
              <a:t>www.ahanewbedford.org</a:t>
            </a:r>
            <a:r>
              <a:rPr lang="en-US" sz="1200" dirty="0"/>
              <a:t>) in New </a:t>
            </a:r>
            <a:r>
              <a:rPr lang="en-US" sz="1200" dirty="0" smtClean="0"/>
              <a:t>Bedford.</a:t>
            </a:r>
          </a:p>
          <a:p>
            <a:pPr marL="171450" indent="-171450">
              <a:buFont typeface="Arial"/>
              <a:buChar char="•"/>
            </a:pPr>
            <a:endParaRPr lang="en-US" sz="1200" dirty="0" smtClean="0"/>
          </a:p>
          <a:p>
            <a:pPr marL="171450" lvl="0" indent="-171450">
              <a:buFont typeface="Arial"/>
              <a:buChar char="•"/>
            </a:pPr>
            <a:r>
              <a:rPr lang="en-US" sz="1200" b="1" u="sng" dirty="0" smtClean="0"/>
              <a:t>Need for Dialogue</a:t>
            </a:r>
            <a:r>
              <a:rPr lang="en-US" sz="1200" dirty="0" smtClean="0"/>
              <a:t>: </a:t>
            </a:r>
            <a:r>
              <a:rPr lang="en-US" sz="1200" dirty="0"/>
              <a:t>I</a:t>
            </a:r>
            <a:r>
              <a:rPr lang="en-US" sz="1200" dirty="0" smtClean="0"/>
              <a:t>nclude </a:t>
            </a:r>
            <a:r>
              <a:rPr lang="en-US" sz="1200" dirty="0"/>
              <a:t>everyone engaged in multiple discussions so that the work is </a:t>
            </a:r>
            <a:r>
              <a:rPr lang="en-US" sz="1200" dirty="0" smtClean="0"/>
              <a:t>efficient. As </a:t>
            </a:r>
            <a:r>
              <a:rPr lang="en-US" sz="1200" dirty="0"/>
              <a:t>a group, we can work together and </a:t>
            </a:r>
            <a:r>
              <a:rPr lang="en-US" sz="1200" dirty="0" smtClean="0"/>
              <a:t>break into groups to get things done. Need </a:t>
            </a:r>
            <a:r>
              <a:rPr lang="en-US" sz="1200" dirty="0"/>
              <a:t>to </a:t>
            </a:r>
            <a:r>
              <a:rPr lang="en-US" sz="1200" dirty="0" smtClean="0"/>
              <a:t>be as inclusive as possible and organize </a:t>
            </a:r>
            <a:r>
              <a:rPr lang="en-US" sz="1200" dirty="0"/>
              <a:t>ourselves around community need and be active</a:t>
            </a:r>
            <a:r>
              <a:rPr lang="en-US" sz="1200" dirty="0" smtClean="0"/>
              <a:t>.</a:t>
            </a:r>
          </a:p>
          <a:p>
            <a:pPr marL="171450" lvl="0" indent="-171450">
              <a:buFont typeface="Arial"/>
              <a:buChar char="•"/>
            </a:pPr>
            <a:endParaRPr lang="en-US" sz="1200" dirty="0"/>
          </a:p>
          <a:p>
            <a:pPr marL="171450" indent="-171450">
              <a:buFont typeface="Arial"/>
              <a:buChar char="•"/>
            </a:pPr>
            <a:r>
              <a:rPr lang="en-US" sz="1200" b="1" u="sng" dirty="0" smtClean="0"/>
              <a:t>Foster </a:t>
            </a:r>
            <a:r>
              <a:rPr lang="en-US" sz="1200" b="1" u="sng" dirty="0"/>
              <a:t>Strong Outcomes</a:t>
            </a:r>
            <a:r>
              <a:rPr lang="en-US" sz="1200" dirty="0"/>
              <a:t>: C</a:t>
            </a:r>
            <a:r>
              <a:rPr lang="en-US" sz="1200" dirty="0" smtClean="0"/>
              <a:t>reate </a:t>
            </a:r>
            <a:r>
              <a:rPr lang="en-US" sz="1200" dirty="0"/>
              <a:t>a climate to foster a successful/sustainable cultural district where the community </a:t>
            </a:r>
            <a:r>
              <a:rPr lang="en-US" sz="1200" dirty="0" smtClean="0"/>
              <a:t>would incrementally achieve goals and measure outcomes.  </a:t>
            </a:r>
          </a:p>
          <a:p>
            <a:pPr marL="171450" lvl="0" indent="-171450">
              <a:buFont typeface="Arial"/>
              <a:buChar char="•"/>
            </a:pPr>
            <a:endParaRPr lang="en-US" sz="1200" dirty="0" smtClean="0"/>
          </a:p>
          <a:p>
            <a:endParaRPr lang="en-US" dirty="0"/>
          </a:p>
        </p:txBody>
      </p:sp>
      <p:sp>
        <p:nvSpPr>
          <p:cNvPr id="10" name="Rectangle 9"/>
          <p:cNvSpPr/>
          <p:nvPr/>
        </p:nvSpPr>
        <p:spPr>
          <a:xfrm>
            <a:off x="4114800" y="2253021"/>
            <a:ext cx="4876800" cy="3785651"/>
          </a:xfrm>
          <a:prstGeom prst="rect">
            <a:avLst/>
          </a:prstGeom>
        </p:spPr>
        <p:txBody>
          <a:bodyPr wrap="square">
            <a:spAutoFit/>
          </a:bodyPr>
          <a:lstStyle/>
          <a:p>
            <a:pPr marL="285750" indent="-285750">
              <a:buFont typeface="Arial"/>
              <a:buChar char="•"/>
            </a:pPr>
            <a:r>
              <a:rPr lang="en-US" sz="1200" b="1" u="sng" dirty="0"/>
              <a:t>Create a Nurturing/Thriving Environment for Artists</a:t>
            </a:r>
            <a:r>
              <a:rPr lang="en-US" sz="1200" dirty="0"/>
              <a:t>: Discussed goals directly connected to practicing artists including: </a:t>
            </a:r>
            <a:r>
              <a:rPr lang="en-US" sz="1200" dirty="0" smtClean="0"/>
              <a:t>promoting </a:t>
            </a:r>
            <a:r>
              <a:rPr lang="en-US" sz="1200" dirty="0"/>
              <a:t>inter-generational </a:t>
            </a:r>
            <a:r>
              <a:rPr lang="en-US" sz="1200" dirty="0" smtClean="0"/>
              <a:t>conversations; </a:t>
            </a:r>
            <a:r>
              <a:rPr lang="en-US" sz="1200" dirty="0"/>
              <a:t>providing affordable alternatives for artists to live work and play in the </a:t>
            </a:r>
            <a:r>
              <a:rPr lang="en-US" sz="1200" dirty="0" smtClean="0"/>
              <a:t>city; maintaining </a:t>
            </a:r>
            <a:r>
              <a:rPr lang="en-US" sz="1200" dirty="0"/>
              <a:t>database of artists and activities</a:t>
            </a:r>
            <a:r>
              <a:rPr lang="en-US" sz="1200" dirty="0" smtClean="0"/>
              <a:t>.</a:t>
            </a:r>
          </a:p>
          <a:p>
            <a:pPr marL="285750" indent="-285750">
              <a:buFont typeface="Arial"/>
              <a:buChar char="•"/>
            </a:pPr>
            <a:endParaRPr lang="en-US" sz="1200" b="1" u="sng" dirty="0"/>
          </a:p>
          <a:p>
            <a:pPr marL="285750" lvl="0" indent="-285750">
              <a:buFont typeface="Arial"/>
              <a:buChar char="•"/>
            </a:pPr>
            <a:r>
              <a:rPr lang="en-US" sz="1200" b="1" u="sng" dirty="0" smtClean="0"/>
              <a:t>Work </a:t>
            </a:r>
            <a:r>
              <a:rPr lang="en-US" sz="1200" b="1" u="sng" dirty="0"/>
              <a:t>with Developers</a:t>
            </a:r>
            <a:r>
              <a:rPr lang="en-US" sz="1200" b="1" dirty="0"/>
              <a:t>: </a:t>
            </a:r>
            <a:r>
              <a:rPr lang="en-US" sz="1200" dirty="0" smtClean="0"/>
              <a:t>Create linkages </a:t>
            </a:r>
            <a:r>
              <a:rPr lang="en-US" sz="1200" dirty="0"/>
              <a:t>and do something creative so that not all money flows into housing. </a:t>
            </a:r>
            <a:r>
              <a:rPr lang="en-US" sz="1200" dirty="0" smtClean="0"/>
              <a:t>Need creative </a:t>
            </a:r>
            <a:r>
              <a:rPr lang="en-US" sz="1200" dirty="0"/>
              <a:t>plans for funding the things needed in the community, including a visitors center and archives. </a:t>
            </a:r>
            <a:r>
              <a:rPr lang="en-US" sz="1200" dirty="0" smtClean="0"/>
              <a:t>Need </a:t>
            </a:r>
            <a:r>
              <a:rPr lang="en-US" sz="1200" dirty="0"/>
              <a:t>to look at developers </a:t>
            </a:r>
            <a:r>
              <a:rPr lang="en-US" sz="1200" dirty="0" smtClean="0"/>
              <a:t>categorically.</a:t>
            </a:r>
          </a:p>
          <a:p>
            <a:pPr marL="285750" lvl="0" indent="-285750">
              <a:buFont typeface="Arial"/>
              <a:buChar char="•"/>
            </a:pPr>
            <a:endParaRPr lang="en-US" sz="1200" dirty="0" smtClean="0"/>
          </a:p>
          <a:p>
            <a:pPr marL="285750" lvl="0" indent="-285750">
              <a:buFont typeface="Arial"/>
              <a:buChar char="•"/>
            </a:pPr>
            <a:r>
              <a:rPr lang="en-US" sz="1200" b="1" u="sng" dirty="0" smtClean="0"/>
              <a:t>Minimize </a:t>
            </a:r>
            <a:r>
              <a:rPr lang="en-US" sz="1200" b="1" u="sng" dirty="0"/>
              <a:t>the Space Barrier</a:t>
            </a:r>
            <a:r>
              <a:rPr lang="en-US" sz="1200" dirty="0"/>
              <a:t>: N</a:t>
            </a:r>
            <a:r>
              <a:rPr lang="en-US" sz="1200" dirty="0" smtClean="0"/>
              <a:t>eed for affordable </a:t>
            </a:r>
            <a:r>
              <a:rPr lang="en-US" sz="1200" dirty="0"/>
              <a:t>space </a:t>
            </a:r>
            <a:r>
              <a:rPr lang="en-US" sz="1200" dirty="0" smtClean="0"/>
              <a:t>cuts </a:t>
            </a:r>
            <a:r>
              <a:rPr lang="en-US" sz="1200" dirty="0"/>
              <a:t>across the entire creative sector. </a:t>
            </a:r>
            <a:r>
              <a:rPr lang="en-US" sz="1200" dirty="0" smtClean="0"/>
              <a:t>Artists lack performance spaces--limited </a:t>
            </a:r>
            <a:r>
              <a:rPr lang="en-US" sz="1200" dirty="0"/>
              <a:t>access to both indoor and outdoor spaces. </a:t>
            </a:r>
            <a:r>
              <a:rPr lang="en-US" sz="1200" dirty="0" smtClean="0"/>
              <a:t>Community needs to regain </a:t>
            </a:r>
            <a:r>
              <a:rPr lang="en-US" sz="1200" dirty="0"/>
              <a:t>access to public </a:t>
            </a:r>
            <a:r>
              <a:rPr lang="en-US" sz="1200" dirty="0" smtClean="0"/>
              <a:t>spaces </a:t>
            </a:r>
            <a:r>
              <a:rPr lang="en-US" sz="1200" dirty="0"/>
              <a:t>such as the Jeremiah Burke High </a:t>
            </a:r>
            <a:r>
              <a:rPr lang="en-US" sz="1200" dirty="0" smtClean="0"/>
              <a:t>School. No consensus on where people of color congregate. Neighborhoods are </a:t>
            </a:r>
            <a:r>
              <a:rPr lang="en-US" sz="1200" dirty="0" err="1" smtClean="0"/>
              <a:t>siloed</a:t>
            </a:r>
            <a:r>
              <a:rPr lang="en-US" sz="1200" dirty="0" smtClean="0"/>
              <a:t> and lack a connection: Bostonians </a:t>
            </a:r>
            <a:r>
              <a:rPr lang="en-US" sz="1200" dirty="0"/>
              <a:t>sometimes feel disconnected from other neighborhoods. </a:t>
            </a:r>
            <a:endParaRPr lang="en-US" dirty="0"/>
          </a:p>
        </p:txBody>
      </p:sp>
    </p:spTree>
    <p:extLst>
      <p:ext uri="{BB962C8B-B14F-4D97-AF65-F5344CB8AC3E}">
        <p14:creationId xmlns:p14="http://schemas.microsoft.com/office/powerpoint/2010/main" val="8461457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L_Pattern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33400"/>
            <a:ext cx="9144000" cy="909109"/>
          </a:xfrm>
          <a:prstGeom prst="rect">
            <a:avLst/>
          </a:prstGeom>
        </p:spPr>
      </p:pic>
      <p:sp>
        <p:nvSpPr>
          <p:cNvPr id="11" name="TextBox 10"/>
          <p:cNvSpPr txBox="1"/>
          <p:nvPr/>
        </p:nvSpPr>
        <p:spPr>
          <a:xfrm>
            <a:off x="0" y="0"/>
            <a:ext cx="6705600" cy="369332"/>
          </a:xfrm>
          <a:prstGeom prst="rect">
            <a:avLst/>
          </a:prstGeom>
          <a:noFill/>
        </p:spPr>
        <p:txBody>
          <a:bodyPr wrap="square" rtlCol="0">
            <a:spAutoFit/>
          </a:bodyPr>
          <a:lstStyle/>
          <a:p>
            <a:r>
              <a:rPr lang="en-US" dirty="0" smtClean="0">
                <a:solidFill>
                  <a:srgbClr val="DA842B"/>
                </a:solidFill>
              </a:rPr>
              <a:t>DUDLEY SQUARE-ELIOT SQUARE CULTURAL DISTRICT</a:t>
            </a:r>
          </a:p>
        </p:txBody>
      </p:sp>
      <p:sp>
        <p:nvSpPr>
          <p:cNvPr id="3" name="Content Placeholder 2"/>
          <p:cNvSpPr>
            <a:spLocks noGrp="1"/>
          </p:cNvSpPr>
          <p:nvPr>
            <p:ph sz="half" idx="1"/>
          </p:nvPr>
        </p:nvSpPr>
        <p:spPr>
          <a:xfrm>
            <a:off x="304800" y="990600"/>
            <a:ext cx="8534400" cy="1295400"/>
          </a:xfrm>
        </p:spPr>
        <p:txBody>
          <a:bodyPr>
            <a:noAutofit/>
          </a:bodyPr>
          <a:lstStyle/>
          <a:p>
            <a:pPr marL="0" indent="0" algn="ctr">
              <a:buNone/>
            </a:pPr>
            <a:endParaRPr lang="en-US" b="1" dirty="0"/>
          </a:p>
          <a:p>
            <a:pPr marL="0" indent="0">
              <a:buNone/>
            </a:pPr>
            <a:r>
              <a:rPr lang="en-US" sz="1600" b="1" dirty="0" smtClean="0"/>
              <a:t>Question: How do we maintain and sustain the cultural district?</a:t>
            </a:r>
          </a:p>
          <a:p>
            <a:pPr marL="0" indent="0">
              <a:buNone/>
            </a:pPr>
            <a:r>
              <a:rPr lang="en-US" sz="1600" b="1" dirty="0" smtClean="0"/>
              <a:t>Answers: Recommended strategies included:</a:t>
            </a:r>
            <a:endParaRPr lang="en-US" sz="1600" b="1" dirty="0"/>
          </a:p>
          <a:p>
            <a:pPr marL="0" indent="0" fontAlgn="base">
              <a:spcBef>
                <a:spcPts val="600"/>
              </a:spcBef>
              <a:spcAft>
                <a:spcPts val="600"/>
              </a:spcAft>
              <a:buClr>
                <a:schemeClr val="tx1"/>
              </a:buClr>
              <a:buNone/>
            </a:pPr>
            <a:endParaRPr lang="en-US" sz="1800" dirty="0" smtClean="0"/>
          </a:p>
        </p:txBody>
      </p:sp>
      <p:grpSp>
        <p:nvGrpSpPr>
          <p:cNvPr id="7" name="Group 6"/>
          <p:cNvGrpSpPr/>
          <p:nvPr/>
        </p:nvGrpSpPr>
        <p:grpSpPr>
          <a:xfrm>
            <a:off x="-2" y="838201"/>
            <a:ext cx="9144004" cy="685799"/>
            <a:chOff x="990596" y="658843"/>
            <a:chExt cx="9144004" cy="685799"/>
          </a:xfrm>
        </p:grpSpPr>
        <p:sp>
          <p:nvSpPr>
            <p:cNvPr id="16" name="Moon 15"/>
            <p:cNvSpPr/>
            <p:nvPr/>
          </p:nvSpPr>
          <p:spPr>
            <a:xfrm rot="5400000">
              <a:off x="5247213" y="-3542745"/>
              <a:ext cx="630772" cy="9144002"/>
            </a:xfrm>
            <a:prstGeom prst="moon">
              <a:avLst>
                <a:gd name="adj" fmla="val 87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TextBox 16"/>
            <p:cNvSpPr txBox="1"/>
            <p:nvPr/>
          </p:nvSpPr>
          <p:spPr>
            <a:xfrm rot="5400000">
              <a:off x="5266780" y="-3617341"/>
              <a:ext cx="591635" cy="9144004"/>
            </a:xfrm>
            <a:prstGeom prst="rect">
              <a:avLst/>
            </a:prstGeom>
            <a:noFill/>
          </p:spPr>
          <p:txBody>
            <a:bodyPr wrap="square" rtlCol="0">
              <a:prstTxWarp prst="textPlain">
                <a:avLst/>
              </a:prstTxWarp>
              <a:spAutoFit/>
            </a:bodyPr>
            <a:lstStyle/>
            <a:p>
              <a:r>
                <a:rPr lang="en-US" sz="49600" dirty="0" smtClean="0">
                  <a:solidFill>
                    <a:srgbClr val="DA842B"/>
                  </a:solidFill>
                  <a:latin typeface="Bodoni MT Condensed" panose="02070606080606020203" pitchFamily="18" charset="0"/>
                </a:rPr>
                <a:t>(</a:t>
              </a:r>
              <a:endParaRPr lang="en-US" sz="49600" dirty="0">
                <a:solidFill>
                  <a:srgbClr val="DA842B"/>
                </a:solidFill>
                <a:latin typeface="Bodoni MT Condensed" panose="02070606080606020203" pitchFamily="18" charset="0"/>
              </a:endParaRPr>
            </a:p>
          </p:txBody>
        </p:sp>
      </p:grpSp>
      <p:sp>
        <p:nvSpPr>
          <p:cNvPr id="10" name="Rectangle 9"/>
          <p:cNvSpPr/>
          <p:nvPr/>
        </p:nvSpPr>
        <p:spPr>
          <a:xfrm>
            <a:off x="4724400" y="2362200"/>
            <a:ext cx="3962400" cy="3600986"/>
          </a:xfrm>
          <a:prstGeom prst="rect">
            <a:avLst/>
          </a:prstGeom>
        </p:spPr>
        <p:txBody>
          <a:bodyPr wrap="square">
            <a:spAutoFit/>
          </a:bodyPr>
          <a:lstStyle/>
          <a:p>
            <a:pPr marL="285750" indent="-285750">
              <a:buFont typeface="Arial"/>
              <a:buChar char="•"/>
            </a:pPr>
            <a:r>
              <a:rPr lang="en-US" sz="1400" b="1" u="sng" dirty="0" smtClean="0"/>
              <a:t>Working </a:t>
            </a:r>
            <a:r>
              <a:rPr lang="en-US" sz="1400" b="1" u="sng" dirty="0"/>
              <a:t>with Developers</a:t>
            </a:r>
            <a:r>
              <a:rPr lang="en-US" sz="1400" dirty="0"/>
              <a:t>: </a:t>
            </a:r>
            <a:r>
              <a:rPr lang="en-US" sz="1400" dirty="0" smtClean="0"/>
              <a:t>Work with developers to identify outcomes that are beneficially to the cultural district. P</a:t>
            </a:r>
            <a:r>
              <a:rPr lang="en-US" sz="1400" dirty="0"/>
              <a:t>-3 Partners </a:t>
            </a:r>
            <a:r>
              <a:rPr lang="en-US" sz="1400" dirty="0" smtClean="0"/>
              <a:t>underwriting </a:t>
            </a:r>
            <a:r>
              <a:rPr lang="en-US" sz="1400" dirty="0"/>
              <a:t>trolley between Tremont Crossing and Dudley Square. </a:t>
            </a:r>
            <a:endParaRPr lang="en-US" sz="1400" dirty="0" smtClean="0"/>
          </a:p>
          <a:p>
            <a:pPr marL="285750" indent="-285750">
              <a:buFont typeface="Arial"/>
              <a:buChar char="•"/>
            </a:pPr>
            <a:endParaRPr lang="en-US" sz="1400" dirty="0" smtClean="0"/>
          </a:p>
          <a:p>
            <a:pPr marL="285750" indent="-285750">
              <a:buFont typeface="Arial"/>
              <a:buChar char="•"/>
            </a:pPr>
            <a:r>
              <a:rPr lang="en-US" sz="1400" b="1" u="sng" dirty="0" smtClean="0"/>
              <a:t>Need </a:t>
            </a:r>
            <a:r>
              <a:rPr lang="en-US" sz="1400" b="1" u="sng" dirty="0"/>
              <a:t>Innovative Ideas and Resources</a:t>
            </a:r>
            <a:r>
              <a:rPr lang="en-US" sz="1400" dirty="0"/>
              <a:t>: The following were mentioned: endowments, </a:t>
            </a:r>
            <a:r>
              <a:rPr lang="en-US" sz="1400" dirty="0" smtClean="0"/>
              <a:t>matching funds, map </a:t>
            </a:r>
            <a:r>
              <a:rPr lang="en-US" sz="1400" dirty="0"/>
              <a:t>resources, </a:t>
            </a:r>
            <a:r>
              <a:rPr lang="en-US" sz="1400" dirty="0" smtClean="0"/>
              <a:t>involve </a:t>
            </a:r>
            <a:r>
              <a:rPr lang="en-US" sz="1400" dirty="0"/>
              <a:t>private companies, </a:t>
            </a:r>
            <a:r>
              <a:rPr lang="en-US" sz="1400" dirty="0" smtClean="0"/>
              <a:t>get </a:t>
            </a:r>
            <a:r>
              <a:rPr lang="en-US" sz="1400" dirty="0"/>
              <a:t>everyone together, </a:t>
            </a:r>
            <a:r>
              <a:rPr lang="en-US" sz="1400" dirty="0" smtClean="0"/>
              <a:t>build </a:t>
            </a:r>
            <a:r>
              <a:rPr lang="en-US" sz="1400" dirty="0"/>
              <a:t>community partnerships and logos, </a:t>
            </a:r>
            <a:r>
              <a:rPr lang="en-US" sz="1400" dirty="0" smtClean="0"/>
              <a:t>look </a:t>
            </a:r>
            <a:r>
              <a:rPr lang="en-US" sz="1400" dirty="0"/>
              <a:t>at geography to benefit and bundle cultural Roxbury to be a cultural magnet destination/inclusive economic platform.</a:t>
            </a:r>
          </a:p>
          <a:p>
            <a:pPr marL="285750" indent="-285750">
              <a:buFont typeface="Arial"/>
              <a:buChar char="•"/>
            </a:pPr>
            <a:endParaRPr lang="en-US" sz="2000" dirty="0"/>
          </a:p>
        </p:txBody>
      </p:sp>
      <p:sp>
        <p:nvSpPr>
          <p:cNvPr id="2" name="TextBox 1"/>
          <p:cNvSpPr txBox="1"/>
          <p:nvPr/>
        </p:nvSpPr>
        <p:spPr>
          <a:xfrm>
            <a:off x="381000" y="2362200"/>
            <a:ext cx="4267200" cy="3539430"/>
          </a:xfrm>
          <a:prstGeom prst="rect">
            <a:avLst/>
          </a:prstGeom>
          <a:noFill/>
        </p:spPr>
        <p:txBody>
          <a:bodyPr wrap="square" rtlCol="0">
            <a:spAutoFit/>
          </a:bodyPr>
          <a:lstStyle/>
          <a:p>
            <a:pPr marL="285750" indent="-285750">
              <a:buFont typeface="Arial"/>
              <a:buChar char="•"/>
            </a:pPr>
            <a:r>
              <a:rPr lang="en-US" sz="1400" b="1" u="sng" dirty="0"/>
              <a:t>Build a Sustainable Model for the Future</a:t>
            </a:r>
            <a:r>
              <a:rPr lang="en-US" sz="1400" b="1" dirty="0"/>
              <a:t>: </a:t>
            </a:r>
            <a:endParaRPr lang="en-US" sz="1400" dirty="0"/>
          </a:p>
          <a:p>
            <a:pPr marL="800100" lvl="1" indent="-342900">
              <a:buFont typeface="+mj-lt"/>
              <a:buAutoNum type="arabicPeriod"/>
            </a:pPr>
            <a:r>
              <a:rPr lang="en-US" sz="1400" dirty="0" smtClean="0"/>
              <a:t>Layer </a:t>
            </a:r>
            <a:r>
              <a:rPr lang="en-US" sz="1400" dirty="0"/>
              <a:t>our efforts by building on and expand the existing cultural infrastructure (i.e. Roxbury Visitor Center informational kiosk).</a:t>
            </a:r>
          </a:p>
          <a:p>
            <a:pPr marL="800100" lvl="1" indent="-342900">
              <a:buFont typeface="+mj-lt"/>
              <a:buAutoNum type="arabicPeriod"/>
            </a:pPr>
            <a:endParaRPr lang="en-US" sz="1400" dirty="0"/>
          </a:p>
          <a:p>
            <a:pPr marL="800100" lvl="1" indent="-342900">
              <a:buFont typeface="+mj-lt"/>
              <a:buAutoNum type="arabicPeriod"/>
            </a:pPr>
            <a:r>
              <a:rPr lang="en-US" sz="1400" dirty="0"/>
              <a:t> </a:t>
            </a:r>
            <a:r>
              <a:rPr lang="en-US" sz="1400" dirty="0" smtClean="0"/>
              <a:t>Attract </a:t>
            </a:r>
            <a:r>
              <a:rPr lang="en-US" sz="1400" dirty="0"/>
              <a:t>new investments and identify additional funding streams. Consistent funding stream a problem for local artists. As a part of the community benefits package for developments in Roxbury, the community/city should ask developers to share a percentage of the development cost and/or subsidize/donate space(s) that goes to the cultural district in Roxbury.</a:t>
            </a:r>
          </a:p>
        </p:txBody>
      </p:sp>
    </p:spTree>
    <p:extLst>
      <p:ext uri="{BB962C8B-B14F-4D97-AF65-F5344CB8AC3E}">
        <p14:creationId xmlns:p14="http://schemas.microsoft.com/office/powerpoint/2010/main" val="386824293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7">
      <a:dk1>
        <a:srgbClr val="56566E"/>
      </a:dk1>
      <a:lt1>
        <a:srgbClr val="FFFFFF"/>
      </a:lt1>
      <a:dk2>
        <a:srgbClr val="56566E"/>
      </a:dk2>
      <a:lt2>
        <a:srgbClr val="F3F2DC"/>
      </a:lt2>
      <a:accent1>
        <a:srgbClr val="92D050"/>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12233</TotalTime>
  <Words>3105</Words>
  <Application>Microsoft Office PowerPoint</Application>
  <PresentationFormat>On-screen Show (4:3)</PresentationFormat>
  <Paragraphs>318</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Clarity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Social with Us! Facebook: Roxbury Cultural District in Dudley Square-Eliot Square Twitter: @roxburyculture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Gerson-Nieder, Zachary</dc:creator>
  <cp:lastModifiedBy>Charlotte</cp:lastModifiedBy>
  <cp:revision>544</cp:revision>
  <cp:lastPrinted>2014-10-08T13:20:26Z</cp:lastPrinted>
  <dcterms:created xsi:type="dcterms:W3CDTF">2014-09-30T15:38:30Z</dcterms:created>
  <dcterms:modified xsi:type="dcterms:W3CDTF">2016-06-16T16:34:39Z</dcterms:modified>
</cp:coreProperties>
</file>